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5"/>
  </p:notesMasterIdLst>
  <p:sldIdLst>
    <p:sldId id="256" r:id="rId2"/>
    <p:sldId id="310" r:id="rId3"/>
    <p:sldId id="281" r:id="rId4"/>
    <p:sldId id="263" r:id="rId5"/>
    <p:sldId id="265" r:id="rId6"/>
    <p:sldId id="295" r:id="rId7"/>
    <p:sldId id="296" r:id="rId8"/>
    <p:sldId id="261" r:id="rId9"/>
    <p:sldId id="297" r:id="rId10"/>
    <p:sldId id="298" r:id="rId11"/>
    <p:sldId id="311" r:id="rId12"/>
    <p:sldId id="312" r:id="rId13"/>
    <p:sldId id="313" r:id="rId14"/>
    <p:sldId id="314" r:id="rId15"/>
    <p:sldId id="278" r:id="rId16"/>
    <p:sldId id="287" r:id="rId17"/>
    <p:sldId id="288" r:id="rId18"/>
    <p:sldId id="299" r:id="rId19"/>
    <p:sldId id="289" r:id="rId20"/>
    <p:sldId id="290" r:id="rId21"/>
    <p:sldId id="291" r:id="rId22"/>
    <p:sldId id="300" r:id="rId23"/>
    <p:sldId id="304" r:id="rId24"/>
    <p:sldId id="305" r:id="rId25"/>
    <p:sldId id="303" r:id="rId26"/>
    <p:sldId id="301" r:id="rId27"/>
    <p:sldId id="308" r:id="rId28"/>
    <p:sldId id="309" r:id="rId29"/>
    <p:sldId id="294" r:id="rId30"/>
    <p:sldId id="283" r:id="rId31"/>
    <p:sldId id="286" r:id="rId32"/>
    <p:sldId id="307" r:id="rId33"/>
    <p:sldId id="306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E7"/>
    <a:srgbClr val="993300"/>
    <a:srgbClr val="CCFFCC"/>
    <a:srgbClr val="FF3300"/>
    <a:srgbClr val="FFFFCC"/>
    <a:srgbClr val="0033CC"/>
    <a:srgbClr val="0066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100" d="100"/>
          <a:sy n="100" d="100"/>
        </p:scale>
        <p:origin x="-115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EAF5F-8B4D-41D1-82B8-5D7296973C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CDEFA-A77E-443D-8CB2-8B1D5478E65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70A3F-2A31-4F7E-B69C-BA4C59B3F4A3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7C944-A7A6-4393-9F95-589A418869D6}" type="slidenum">
              <a:rPr lang="en-US"/>
              <a:pPr/>
              <a:t>13</a:t>
            </a:fld>
            <a:endParaRPr lang="en-US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E8C7C-6F4E-4DE4-B0D7-6459D8FEAFDA}" type="slidenum">
              <a:rPr lang="en-US"/>
              <a:pPr/>
              <a:t>14</a:t>
            </a:fld>
            <a:endParaRPr lang="en-US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041FE-402E-4E34-86A4-01C797D15D8C}" type="slidenum">
              <a:rPr lang="en-US"/>
              <a:pPr/>
              <a:t>15</a:t>
            </a:fld>
            <a:endParaRPr lang="en-US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D9E6D-64A6-429A-975E-7B2C5E0C9469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D90B7-F994-4D83-925F-20AE5C913FC2}" type="slidenum">
              <a:rPr lang="en-US"/>
              <a:pPr/>
              <a:t>20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C37D-D267-48AA-8893-2C8DE346C614}" type="slidenum">
              <a:rPr lang="en-US"/>
              <a:pPr/>
              <a:t>21</a:t>
            </a:fld>
            <a:endParaRPr lang="en-US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6C12A-6ECC-4396-97DA-37B5B6D65331}" type="slidenum">
              <a:rPr lang="en-US"/>
              <a:pPr/>
              <a:t>28</a:t>
            </a:fld>
            <a:endParaRPr lang="en-US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40292-A1F2-4C69-88A5-853BC6742DA4}" type="slidenum">
              <a:rPr lang="en-US"/>
              <a:pPr/>
              <a:t>29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AF5F-8B4D-41D1-82B8-5D7296973C7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004F8-9264-4126-A424-D79B6C3B4694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6D80A-03E7-418B-A4DC-489955326622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C0433-C58A-4AC6-BEB6-FFF28BC2C114}" type="slidenum">
              <a:rPr lang="en-US"/>
              <a:pPr/>
              <a:t>6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9EEFF-B528-4BE9-81AF-63C2AA2FF13A}" type="slidenum">
              <a:rPr lang="en-US"/>
              <a:pPr/>
              <a:t>7</a:t>
            </a:fld>
            <a:endParaRPr lang="en-US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F13BB-5093-4FCC-9694-52A34731E22A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48A0B-D8C9-4422-B2A5-9420149372DD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89A-EE60-4386-8827-26E6D684F7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5A25-9356-4895-AD25-52AB0607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2222-00D4-4551-A3A6-237F9284E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DE888D-96DE-4520-860A-AD5563589B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ECFA-3E68-42B9-A01E-075ECF5A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C1BA-AB19-4B4C-82E0-B7A98DA9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D218-1B0B-42CC-A0D1-AF622857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A55A-F14E-4F73-BCB3-628985882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9029-79FD-4EFE-8490-D5ED88CE5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768C-0A4F-47F7-ADD7-7C80946FF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24BD-D28F-45A9-BB86-52A465AFD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3FD8CB-00D0-4277-93E0-0C21D5F3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F5DD49-CACC-490A-810E-56FB30117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3876" y="3935418"/>
            <a:ext cx="9391752" cy="3084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Bob Edgar and Arend Sidow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Stanford University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339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638404" y="3840772"/>
            <a:ext cx="3441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Evolver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Non-gene conserved elements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Non-gene elements (NGEs)</a:t>
            </a:r>
          </a:p>
          <a:p>
            <a:r>
              <a:rPr lang="en-US" i="1" dirty="0" err="1"/>
              <a:t>P</a:t>
            </a:r>
            <a:r>
              <a:rPr lang="en-US" i="1" baseline="30000" dirty="0" err="1"/>
              <a:t>Accept</a:t>
            </a:r>
            <a:r>
              <a:rPr lang="en-US" dirty="0"/>
              <a:t>&lt;1, no other special </a:t>
            </a:r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library of sequences</a:t>
            </a:r>
          </a:p>
          <a:p>
            <a:r>
              <a:rPr lang="en-US" dirty="0" smtClean="0"/>
              <a:t>Updated regularly—MEs evolve</a:t>
            </a:r>
          </a:p>
          <a:p>
            <a:pPr lvl="1"/>
            <a:r>
              <a:rPr lang="en-US" dirty="0" smtClean="0"/>
              <a:t>Faster </a:t>
            </a:r>
            <a:r>
              <a:rPr lang="en-US" dirty="0" smtClean="0"/>
              <a:t>rate than host</a:t>
            </a:r>
          </a:p>
          <a:p>
            <a:pPr lvl="1"/>
            <a:r>
              <a:rPr lang="en-US" dirty="0" smtClean="0"/>
              <a:t>Using intra-chromosome Evolver</a:t>
            </a:r>
          </a:p>
          <a:p>
            <a:pPr lvl="1"/>
            <a:r>
              <a:rPr lang="en-US" dirty="0" smtClean="0"/>
              <a:t>Birth/death process</a:t>
            </a:r>
          </a:p>
          <a:p>
            <a:pPr lvl="1"/>
            <a:r>
              <a:rPr lang="en-US" dirty="0" smtClean="0"/>
              <a:t>Terminal repeats special-cased</a:t>
            </a:r>
          </a:p>
          <a:p>
            <a:r>
              <a:rPr lang="en-US" dirty="0" smtClean="0"/>
              <a:t>Per-ME parameters for insert rate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Retro-posed pseudo-genes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Inserted like mobile elements</a:t>
            </a:r>
          </a:p>
          <a:p>
            <a:r>
              <a:rPr lang="en-US" dirty="0" smtClean="0"/>
              <a:t>Birth/death process for active RPGs</a:t>
            </a:r>
          </a:p>
          <a:p>
            <a:r>
              <a:rPr lang="en-US" dirty="0" smtClean="0"/>
              <a:t>Regular updates:</a:t>
            </a:r>
          </a:p>
          <a:p>
            <a:pPr lvl="1"/>
            <a:r>
              <a:rPr lang="en-US" dirty="0" smtClean="0"/>
              <a:t>Genes selected at random from genome</a:t>
            </a:r>
          </a:p>
          <a:p>
            <a:pPr lvl="1"/>
            <a:r>
              <a:rPr lang="en-US" dirty="0" smtClean="0"/>
              <a:t>Spliced sequence computed</a:t>
            </a:r>
          </a:p>
          <a:p>
            <a:pPr lvl="1"/>
            <a:r>
              <a:rPr lang="en-US" dirty="0" smtClean="0"/>
              <a:t>Added to mobile element/RPG sequence library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90" y="0"/>
            <a:ext cx="8229600" cy="1371600"/>
          </a:xfrm>
        </p:spPr>
        <p:txBody>
          <a:bodyPr/>
          <a:lstStyle/>
          <a:p>
            <a:r>
              <a:rPr lang="en-US" dirty="0"/>
              <a:t>Gene duplication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35875" cy="1082675"/>
          </a:xfrm>
        </p:spPr>
        <p:txBody>
          <a:bodyPr/>
          <a:lstStyle/>
          <a:p>
            <a:r>
              <a:rPr lang="en-US" sz="2800"/>
              <a:t>Triggered by any inter- or intra-chromosome copy of complete gene</a:t>
            </a:r>
          </a:p>
        </p:txBody>
      </p:sp>
      <p:graphicFrame>
        <p:nvGraphicFramePr>
          <p:cNvPr id="259336" name="Group 264"/>
          <p:cNvGraphicFramePr>
            <a:graphicFrameLocks noGrp="1"/>
          </p:cNvGraphicFramePr>
          <p:nvPr>
            <p:ph sz="half" idx="2"/>
          </p:nvPr>
        </p:nvGraphicFramePr>
        <p:xfrm>
          <a:off x="1417638" y="3521075"/>
          <a:ext cx="6308725" cy="2051052"/>
        </p:xfrm>
        <a:graphic>
          <a:graphicData uri="http://schemas.openxmlformats.org/drawingml/2006/table">
            <a:tbl>
              <a:tblPr/>
              <a:tblGrid>
                <a:gridCol w="1325562"/>
                <a:gridCol w="1279525"/>
                <a:gridCol w="1143000"/>
                <a:gridCol w="1143000"/>
                <a:gridCol w="14176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Slower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Same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Faster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Disabled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Old Slower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Old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Old Faster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Old Disabled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change events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Change annotation, not sequence</a:t>
            </a:r>
          </a:p>
          <a:p>
            <a:pPr>
              <a:lnSpc>
                <a:spcPct val="90000"/>
              </a:lnSpc>
            </a:pPr>
            <a:r>
              <a:rPr lang="en-US" sz="2800"/>
              <a:t>CEs created, deleted and moved</a:t>
            </a:r>
          </a:p>
          <a:p>
            <a:pPr>
              <a:lnSpc>
                <a:spcPct val="90000"/>
              </a:lnSpc>
            </a:pPr>
            <a:r>
              <a:rPr lang="en-US" sz="2800"/>
              <a:t>CpG islands created, deleted and moved</a:t>
            </a:r>
          </a:p>
          <a:p>
            <a:pPr>
              <a:lnSpc>
                <a:spcPct val="90000"/>
              </a:lnSpc>
            </a:pPr>
            <a:r>
              <a:rPr lang="en-US" sz="2800"/>
              <a:t>CE speed change (</a:t>
            </a:r>
            <a:r>
              <a:rPr lang="en-US" sz="2800" i="1"/>
              <a:t>P</a:t>
            </a:r>
            <a:r>
              <a:rPr lang="en-US" sz="2800" i="1" baseline="30000"/>
              <a:t>Accept</a:t>
            </a:r>
            <a:r>
              <a:rPr lang="en-US" sz="2800"/>
              <a:t>’s changed)</a:t>
            </a:r>
          </a:p>
          <a:p>
            <a:pPr>
              <a:lnSpc>
                <a:spcPct val="90000"/>
              </a:lnSpc>
            </a:pPr>
            <a:r>
              <a:rPr lang="en-US" sz="2800"/>
              <a:t>Gene duplication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Side-effect of copy</a:t>
            </a:r>
          </a:p>
          <a:p>
            <a:pPr>
              <a:lnSpc>
                <a:spcPct val="90000"/>
              </a:lnSpc>
            </a:pPr>
            <a:r>
              <a:rPr lang="en-US" sz="2800"/>
              <a:t>Gene loss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Special case handled between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29" name="Group 89"/>
          <p:cNvGrpSpPr>
            <a:grpSpLocks/>
          </p:cNvGrpSpPr>
          <p:nvPr/>
        </p:nvGrpSpPr>
        <p:grpSpPr bwMode="auto">
          <a:xfrm>
            <a:off x="0" y="1449365"/>
            <a:ext cx="9144000" cy="5408635"/>
            <a:chOff x="605" y="691"/>
            <a:chExt cx="4637" cy="2823"/>
          </a:xfrm>
        </p:grpSpPr>
        <p:sp>
          <p:nvSpPr>
            <p:cNvPr id="266244" name="Rectangle 4"/>
            <p:cNvSpPr>
              <a:spLocks noChangeArrowheads="1"/>
            </p:cNvSpPr>
            <p:nvPr/>
          </p:nvSpPr>
          <p:spPr bwMode="auto">
            <a:xfrm>
              <a:off x="605" y="1757"/>
              <a:ext cx="434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45" name="Rectangle 5"/>
            <p:cNvSpPr>
              <a:spLocks noChangeArrowheads="1"/>
            </p:cNvSpPr>
            <p:nvPr/>
          </p:nvSpPr>
          <p:spPr bwMode="auto">
            <a:xfrm>
              <a:off x="605" y="2246"/>
              <a:ext cx="4349" cy="1124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46" name="Rectangle 6"/>
            <p:cNvSpPr>
              <a:spLocks noChangeArrowheads="1"/>
            </p:cNvSpPr>
            <p:nvPr/>
          </p:nvSpPr>
          <p:spPr bwMode="auto">
            <a:xfrm>
              <a:off x="605" y="1498"/>
              <a:ext cx="4637" cy="259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47" name="Rectangle 7"/>
            <p:cNvSpPr>
              <a:spLocks noChangeArrowheads="1"/>
            </p:cNvSpPr>
            <p:nvPr/>
          </p:nvSpPr>
          <p:spPr bwMode="auto">
            <a:xfrm>
              <a:off x="605" y="835"/>
              <a:ext cx="4349" cy="663"/>
            </a:xfrm>
            <a:prstGeom prst="rect">
              <a:avLst/>
            </a:prstGeom>
            <a:solidFill>
              <a:srgbClr val="FF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48" name="Rectangle 8"/>
            <p:cNvSpPr>
              <a:spLocks noChangeArrowheads="1"/>
            </p:cNvSpPr>
            <p:nvPr/>
          </p:nvSpPr>
          <p:spPr bwMode="auto">
            <a:xfrm>
              <a:off x="979" y="1901"/>
              <a:ext cx="432" cy="17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UTR</a:t>
              </a:r>
              <a:endParaRPr lang="en-US" b="1"/>
            </a:p>
          </p:txBody>
        </p:sp>
        <p:sp>
          <p:nvSpPr>
            <p:cNvPr id="266249" name="Rectangle 9"/>
            <p:cNvSpPr>
              <a:spLocks noChangeArrowheads="1"/>
            </p:cNvSpPr>
            <p:nvPr/>
          </p:nvSpPr>
          <p:spPr bwMode="auto">
            <a:xfrm>
              <a:off x="1699" y="1901"/>
              <a:ext cx="288" cy="17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Ins="18288" bIns="18288"/>
            <a:lstStyle/>
            <a:p>
              <a:pPr algn="l"/>
              <a:r>
                <a:rPr lang="en-US" sz="1000" b="1"/>
                <a:t>UTR</a:t>
              </a:r>
              <a:endParaRPr lang="en-US" b="1"/>
            </a:p>
          </p:txBody>
        </p:sp>
        <p:sp>
          <p:nvSpPr>
            <p:cNvPr id="266250" name="Rectangle 10"/>
            <p:cNvSpPr>
              <a:spLocks noChangeArrowheads="1"/>
            </p:cNvSpPr>
            <p:nvPr/>
          </p:nvSpPr>
          <p:spPr bwMode="auto">
            <a:xfrm>
              <a:off x="1987" y="1901"/>
              <a:ext cx="317" cy="1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CDS</a:t>
              </a:r>
              <a:endParaRPr lang="en-US" b="1"/>
            </a:p>
          </p:txBody>
        </p:sp>
        <p:sp>
          <p:nvSpPr>
            <p:cNvPr id="266251" name="Rectangle 11"/>
            <p:cNvSpPr>
              <a:spLocks noChangeArrowheads="1"/>
            </p:cNvSpPr>
            <p:nvPr/>
          </p:nvSpPr>
          <p:spPr bwMode="auto">
            <a:xfrm>
              <a:off x="2679" y="1901"/>
              <a:ext cx="518" cy="1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CDS</a:t>
              </a:r>
              <a:endParaRPr lang="en-US" b="1"/>
            </a:p>
          </p:txBody>
        </p:sp>
        <p:sp>
          <p:nvSpPr>
            <p:cNvPr id="266252" name="Rectangle 12"/>
            <p:cNvSpPr>
              <a:spLocks noChangeArrowheads="1"/>
            </p:cNvSpPr>
            <p:nvPr/>
          </p:nvSpPr>
          <p:spPr bwMode="auto">
            <a:xfrm>
              <a:off x="3427" y="1901"/>
              <a:ext cx="346" cy="1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CDS</a:t>
              </a:r>
              <a:endParaRPr lang="en-US" b="1"/>
            </a:p>
          </p:txBody>
        </p:sp>
        <p:grpSp>
          <p:nvGrpSpPr>
            <p:cNvPr id="266253" name="Group 13"/>
            <p:cNvGrpSpPr>
              <a:grpSpLocks/>
            </p:cNvGrpSpPr>
            <p:nvPr/>
          </p:nvGrpSpPr>
          <p:grpSpPr bwMode="auto">
            <a:xfrm>
              <a:off x="1411" y="1814"/>
              <a:ext cx="2016" cy="87"/>
              <a:chOff x="3816" y="5112"/>
              <a:chExt cx="5040" cy="360"/>
            </a:xfrm>
          </p:grpSpPr>
          <p:grpSp>
            <p:nvGrpSpPr>
              <p:cNvPr id="266254" name="Group 14"/>
              <p:cNvGrpSpPr>
                <a:grpSpLocks/>
              </p:cNvGrpSpPr>
              <p:nvPr/>
            </p:nvGrpSpPr>
            <p:grpSpPr bwMode="auto">
              <a:xfrm>
                <a:off x="3816" y="5112"/>
                <a:ext cx="720" cy="360"/>
                <a:chOff x="2448" y="2160"/>
                <a:chExt cx="576" cy="360"/>
              </a:xfrm>
            </p:grpSpPr>
            <p:sp>
              <p:nvSpPr>
                <p:cNvPr id="26625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448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5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736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257" name="Group 17"/>
              <p:cNvGrpSpPr>
                <a:grpSpLocks/>
              </p:cNvGrpSpPr>
              <p:nvPr/>
            </p:nvGrpSpPr>
            <p:grpSpPr bwMode="auto">
              <a:xfrm>
                <a:off x="6048" y="5112"/>
                <a:ext cx="936" cy="360"/>
                <a:chOff x="2448" y="2160"/>
                <a:chExt cx="576" cy="360"/>
              </a:xfrm>
            </p:grpSpPr>
            <p:sp>
              <p:nvSpPr>
                <p:cNvPr id="26625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448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5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36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260" name="Group 20"/>
              <p:cNvGrpSpPr>
                <a:grpSpLocks/>
              </p:cNvGrpSpPr>
              <p:nvPr/>
            </p:nvGrpSpPr>
            <p:grpSpPr bwMode="auto">
              <a:xfrm>
                <a:off x="8280" y="5112"/>
                <a:ext cx="576" cy="360"/>
                <a:chOff x="2448" y="2160"/>
                <a:chExt cx="576" cy="360"/>
              </a:xfrm>
            </p:grpSpPr>
            <p:sp>
              <p:nvSpPr>
                <p:cNvPr id="26626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448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6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736" y="2160"/>
                  <a:ext cx="288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6263" name="Rectangle 23"/>
            <p:cNvSpPr>
              <a:spLocks noChangeArrowheads="1"/>
            </p:cNvSpPr>
            <p:nvPr/>
          </p:nvSpPr>
          <p:spPr bwMode="auto">
            <a:xfrm>
              <a:off x="3773" y="1901"/>
              <a:ext cx="432" cy="17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UTR</a:t>
              </a:r>
              <a:endParaRPr lang="en-US" b="1"/>
            </a:p>
          </p:txBody>
        </p:sp>
        <p:sp>
          <p:nvSpPr>
            <p:cNvPr id="266264" name="Rectangle 24"/>
            <p:cNvSpPr>
              <a:spLocks noChangeArrowheads="1"/>
            </p:cNvSpPr>
            <p:nvPr/>
          </p:nvSpPr>
          <p:spPr bwMode="auto">
            <a:xfrm>
              <a:off x="1987" y="1901"/>
              <a:ext cx="29" cy="173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65" name="Rectangle 25"/>
            <p:cNvSpPr>
              <a:spLocks noChangeArrowheads="1"/>
            </p:cNvSpPr>
            <p:nvPr/>
          </p:nvSpPr>
          <p:spPr bwMode="auto">
            <a:xfrm>
              <a:off x="3744" y="1901"/>
              <a:ext cx="29" cy="1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66" name="Rectangle 26"/>
            <p:cNvSpPr>
              <a:spLocks noChangeArrowheads="1"/>
            </p:cNvSpPr>
            <p:nvPr/>
          </p:nvSpPr>
          <p:spPr bwMode="auto">
            <a:xfrm>
              <a:off x="2650" y="1901"/>
              <a:ext cx="29" cy="173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67" name="Rectangle 27"/>
            <p:cNvSpPr>
              <a:spLocks noChangeArrowheads="1"/>
            </p:cNvSpPr>
            <p:nvPr/>
          </p:nvSpPr>
          <p:spPr bwMode="auto">
            <a:xfrm>
              <a:off x="3197" y="1901"/>
              <a:ext cx="29" cy="173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68" name="Rectangle 28"/>
            <p:cNvSpPr>
              <a:spLocks noChangeArrowheads="1"/>
            </p:cNvSpPr>
            <p:nvPr/>
          </p:nvSpPr>
          <p:spPr bwMode="auto">
            <a:xfrm>
              <a:off x="3399" y="1901"/>
              <a:ext cx="28" cy="173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69" name="Rectangle 29"/>
            <p:cNvSpPr>
              <a:spLocks noChangeArrowheads="1"/>
            </p:cNvSpPr>
            <p:nvPr/>
          </p:nvSpPr>
          <p:spPr bwMode="auto">
            <a:xfrm>
              <a:off x="1411" y="1901"/>
              <a:ext cx="29" cy="173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0" name="Rectangle 30"/>
            <p:cNvSpPr>
              <a:spLocks noChangeArrowheads="1"/>
            </p:cNvSpPr>
            <p:nvPr/>
          </p:nvSpPr>
          <p:spPr bwMode="auto">
            <a:xfrm>
              <a:off x="1671" y="1901"/>
              <a:ext cx="28" cy="173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1" name="Text Box 31"/>
            <p:cNvSpPr txBox="1">
              <a:spLocks noChangeArrowheads="1"/>
            </p:cNvSpPr>
            <p:nvPr/>
          </p:nvSpPr>
          <p:spPr bwMode="auto">
            <a:xfrm>
              <a:off x="1987" y="1152"/>
              <a:ext cx="12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MoveStartCodonIntoCDS</a:t>
              </a:r>
            </a:p>
            <a:p>
              <a:endParaRPr lang="en-US" b="1"/>
            </a:p>
          </p:txBody>
        </p:sp>
        <p:sp>
          <p:nvSpPr>
            <p:cNvPr id="266272" name="Line 32"/>
            <p:cNvSpPr>
              <a:spLocks noChangeShapeType="1"/>
            </p:cNvSpPr>
            <p:nvPr/>
          </p:nvSpPr>
          <p:spPr bwMode="auto">
            <a:xfrm flipV="1">
              <a:off x="1987" y="1305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3" name="Line 33"/>
            <p:cNvSpPr>
              <a:spLocks noChangeShapeType="1"/>
            </p:cNvSpPr>
            <p:nvPr/>
          </p:nvSpPr>
          <p:spPr bwMode="auto">
            <a:xfrm flipH="1" flipV="1">
              <a:off x="1901" y="1123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4" name="Text Box 34"/>
            <p:cNvSpPr txBox="1">
              <a:spLocks noChangeArrowheads="1"/>
            </p:cNvSpPr>
            <p:nvPr/>
          </p:nvSpPr>
          <p:spPr bwMode="auto">
            <a:xfrm>
              <a:off x="778" y="979"/>
              <a:ext cx="12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000" b="1" noProof="1">
                  <a:latin typeface="Courier New" pitchFamily="49" charset="0"/>
                </a:rPr>
                <a:t>MoveStartCodonIntoUTR</a:t>
              </a:r>
            </a:p>
            <a:p>
              <a:endParaRPr lang="en-US" b="1"/>
            </a:p>
          </p:txBody>
        </p:sp>
        <p:sp>
          <p:nvSpPr>
            <p:cNvPr id="266275" name="Line 35"/>
            <p:cNvSpPr>
              <a:spLocks noChangeShapeType="1"/>
            </p:cNvSpPr>
            <p:nvPr/>
          </p:nvSpPr>
          <p:spPr bwMode="auto">
            <a:xfrm>
              <a:off x="3399" y="2074"/>
              <a:ext cx="0" cy="46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6" name="Line 36"/>
            <p:cNvSpPr>
              <a:spLocks noChangeShapeType="1"/>
            </p:cNvSpPr>
            <p:nvPr/>
          </p:nvSpPr>
          <p:spPr bwMode="auto">
            <a:xfrm>
              <a:off x="3399" y="2333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7" name="Line 37"/>
            <p:cNvSpPr>
              <a:spLocks noChangeShapeType="1"/>
            </p:cNvSpPr>
            <p:nvPr/>
          </p:nvSpPr>
          <p:spPr bwMode="auto">
            <a:xfrm flipH="1">
              <a:off x="3312" y="2534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78" name="Text Box 38"/>
            <p:cNvSpPr txBox="1">
              <a:spLocks noChangeArrowheads="1"/>
            </p:cNvSpPr>
            <p:nvPr/>
          </p:nvSpPr>
          <p:spPr bwMode="auto">
            <a:xfrm>
              <a:off x="2967" y="3139"/>
              <a:ext cx="9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000" b="1" noProof="1">
                  <a:latin typeface="Courier New" pitchFamily="49" charset="0"/>
                </a:rPr>
                <a:t>MoveDonorIntoCDS</a:t>
              </a:r>
            </a:p>
            <a:p>
              <a:endParaRPr lang="en-US" b="1"/>
            </a:p>
          </p:txBody>
        </p:sp>
        <p:sp>
          <p:nvSpPr>
            <p:cNvPr id="266279" name="Text Box 39"/>
            <p:cNvSpPr txBox="1">
              <a:spLocks noChangeArrowheads="1"/>
            </p:cNvSpPr>
            <p:nvPr/>
          </p:nvSpPr>
          <p:spPr bwMode="auto">
            <a:xfrm>
              <a:off x="3197" y="2822"/>
              <a:ext cx="1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MoveCDSDonorIntoIntron</a:t>
              </a:r>
            </a:p>
            <a:p>
              <a:endParaRPr lang="en-US" b="1"/>
            </a:p>
          </p:txBody>
        </p:sp>
        <p:sp>
          <p:nvSpPr>
            <p:cNvPr id="266280" name="Text Box 40"/>
            <p:cNvSpPr txBox="1">
              <a:spLocks noChangeArrowheads="1"/>
            </p:cNvSpPr>
            <p:nvPr/>
          </p:nvSpPr>
          <p:spPr bwMode="auto">
            <a:xfrm>
              <a:off x="3255" y="2534"/>
              <a:ext cx="14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MoveCDSAcceptorIntoIntron</a:t>
              </a:r>
            </a:p>
            <a:p>
              <a:endParaRPr lang="en-US" b="1"/>
            </a:p>
          </p:txBody>
        </p:sp>
        <p:sp>
          <p:nvSpPr>
            <p:cNvPr id="266281" name="Line 41"/>
            <p:cNvSpPr>
              <a:spLocks noChangeShapeType="1"/>
            </p:cNvSpPr>
            <p:nvPr/>
          </p:nvSpPr>
          <p:spPr bwMode="auto">
            <a:xfrm flipH="1">
              <a:off x="3111" y="3139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2" name="Line 42"/>
            <p:cNvSpPr>
              <a:spLocks noChangeShapeType="1"/>
            </p:cNvSpPr>
            <p:nvPr/>
          </p:nvSpPr>
          <p:spPr bwMode="auto">
            <a:xfrm>
              <a:off x="3197" y="2966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3" name="Text Box 43"/>
            <p:cNvSpPr txBox="1">
              <a:spLocks noChangeArrowheads="1"/>
            </p:cNvSpPr>
            <p:nvPr/>
          </p:nvSpPr>
          <p:spPr bwMode="auto">
            <a:xfrm>
              <a:off x="3399" y="2333"/>
              <a:ext cx="12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MoveAcceptorIntoCDS</a:t>
              </a:r>
            </a:p>
            <a:p>
              <a:endParaRPr lang="en-US" b="1"/>
            </a:p>
          </p:txBody>
        </p:sp>
        <p:sp>
          <p:nvSpPr>
            <p:cNvPr id="266284" name="Line 44"/>
            <p:cNvSpPr>
              <a:spLocks noChangeShapeType="1"/>
            </p:cNvSpPr>
            <p:nvPr/>
          </p:nvSpPr>
          <p:spPr bwMode="auto">
            <a:xfrm>
              <a:off x="4205" y="1699"/>
              <a:ext cx="0" cy="20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5" name="Line 45"/>
            <p:cNvSpPr>
              <a:spLocks noChangeShapeType="1"/>
            </p:cNvSpPr>
            <p:nvPr/>
          </p:nvSpPr>
          <p:spPr bwMode="auto">
            <a:xfrm>
              <a:off x="4205" y="1699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6" name="Line 46"/>
            <p:cNvSpPr>
              <a:spLocks noChangeShapeType="1"/>
            </p:cNvSpPr>
            <p:nvPr/>
          </p:nvSpPr>
          <p:spPr bwMode="auto">
            <a:xfrm flipH="1">
              <a:off x="4119" y="1699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7" name="Text Box 47"/>
            <p:cNvSpPr txBox="1">
              <a:spLocks noChangeArrowheads="1"/>
            </p:cNvSpPr>
            <p:nvPr/>
          </p:nvSpPr>
          <p:spPr bwMode="auto">
            <a:xfrm>
              <a:off x="3859" y="1526"/>
              <a:ext cx="69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noProof="1">
                  <a:latin typeface="Courier New" pitchFamily="49" charset="0"/>
                </a:rPr>
                <a:t>MoveUTRTerm</a:t>
              </a:r>
            </a:p>
            <a:p>
              <a:endParaRPr lang="en-US" b="1"/>
            </a:p>
          </p:txBody>
        </p:sp>
        <p:sp>
          <p:nvSpPr>
            <p:cNvPr id="266288" name="Line 48"/>
            <p:cNvSpPr>
              <a:spLocks noChangeShapeType="1"/>
            </p:cNvSpPr>
            <p:nvPr/>
          </p:nvSpPr>
          <p:spPr bwMode="auto">
            <a:xfrm>
              <a:off x="979" y="1699"/>
              <a:ext cx="0" cy="20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9" name="Line 49"/>
            <p:cNvSpPr>
              <a:spLocks noChangeShapeType="1"/>
            </p:cNvSpPr>
            <p:nvPr/>
          </p:nvSpPr>
          <p:spPr bwMode="auto">
            <a:xfrm>
              <a:off x="979" y="1699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0" name="Line 50"/>
            <p:cNvSpPr>
              <a:spLocks noChangeShapeType="1"/>
            </p:cNvSpPr>
            <p:nvPr/>
          </p:nvSpPr>
          <p:spPr bwMode="auto">
            <a:xfrm flipH="1">
              <a:off x="893" y="1699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1" name="Text Box 51"/>
            <p:cNvSpPr txBox="1">
              <a:spLocks noChangeArrowheads="1"/>
            </p:cNvSpPr>
            <p:nvPr/>
          </p:nvSpPr>
          <p:spPr bwMode="auto">
            <a:xfrm>
              <a:off x="634" y="1526"/>
              <a:ext cx="69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noProof="1">
                  <a:latin typeface="Courier New" pitchFamily="49" charset="0"/>
                </a:rPr>
                <a:t>MoveUTRTerm</a:t>
              </a:r>
            </a:p>
            <a:p>
              <a:endParaRPr lang="en-US" b="1"/>
            </a:p>
          </p:txBody>
        </p:sp>
        <p:sp>
          <p:nvSpPr>
            <p:cNvPr id="266292" name="Text Box 52"/>
            <p:cNvSpPr txBox="1">
              <a:spLocks noChangeArrowheads="1"/>
            </p:cNvSpPr>
            <p:nvPr/>
          </p:nvSpPr>
          <p:spPr bwMode="auto">
            <a:xfrm>
              <a:off x="3773" y="1152"/>
              <a:ext cx="10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MoveStopCodonIntoUTR</a:t>
              </a:r>
            </a:p>
            <a:p>
              <a:endParaRPr lang="en-US" b="1"/>
            </a:p>
          </p:txBody>
        </p:sp>
        <p:sp>
          <p:nvSpPr>
            <p:cNvPr id="266293" name="Line 53"/>
            <p:cNvSpPr>
              <a:spLocks noChangeShapeType="1"/>
            </p:cNvSpPr>
            <p:nvPr/>
          </p:nvSpPr>
          <p:spPr bwMode="auto">
            <a:xfrm flipV="1">
              <a:off x="3744" y="1298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4" name="Line 54"/>
            <p:cNvSpPr>
              <a:spLocks noChangeShapeType="1"/>
            </p:cNvSpPr>
            <p:nvPr/>
          </p:nvSpPr>
          <p:spPr bwMode="auto">
            <a:xfrm flipH="1" flipV="1">
              <a:off x="3658" y="1066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5" name="Text Box 55"/>
            <p:cNvSpPr txBox="1">
              <a:spLocks noChangeArrowheads="1"/>
            </p:cNvSpPr>
            <p:nvPr/>
          </p:nvSpPr>
          <p:spPr bwMode="auto">
            <a:xfrm>
              <a:off x="3399" y="922"/>
              <a:ext cx="12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000" b="1" noProof="1">
                  <a:latin typeface="Courier New" pitchFamily="49" charset="0"/>
                </a:rPr>
                <a:t>MoveStopCodonIntoCDS</a:t>
              </a:r>
            </a:p>
            <a:p>
              <a:endParaRPr lang="en-US" b="1"/>
            </a:p>
          </p:txBody>
        </p:sp>
        <p:sp>
          <p:nvSpPr>
            <p:cNvPr id="266296" name="Rectangle 56"/>
            <p:cNvSpPr>
              <a:spLocks noChangeArrowheads="1"/>
            </p:cNvSpPr>
            <p:nvPr/>
          </p:nvSpPr>
          <p:spPr bwMode="auto">
            <a:xfrm>
              <a:off x="2304" y="1901"/>
              <a:ext cx="29" cy="173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7" name="Line 57"/>
            <p:cNvSpPr>
              <a:spLocks noChangeShapeType="1"/>
            </p:cNvSpPr>
            <p:nvPr/>
          </p:nvSpPr>
          <p:spPr bwMode="auto">
            <a:xfrm>
              <a:off x="1671" y="2074"/>
              <a:ext cx="0" cy="46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8" name="Line 58"/>
            <p:cNvSpPr>
              <a:spLocks noChangeShapeType="1"/>
            </p:cNvSpPr>
            <p:nvPr/>
          </p:nvSpPr>
          <p:spPr bwMode="auto">
            <a:xfrm>
              <a:off x="1671" y="2333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9" name="Line 59"/>
            <p:cNvSpPr>
              <a:spLocks noChangeShapeType="1"/>
            </p:cNvSpPr>
            <p:nvPr/>
          </p:nvSpPr>
          <p:spPr bwMode="auto">
            <a:xfrm flipH="1">
              <a:off x="1584" y="2534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0" name="Text Box 60"/>
            <p:cNvSpPr txBox="1">
              <a:spLocks noChangeArrowheads="1"/>
            </p:cNvSpPr>
            <p:nvPr/>
          </p:nvSpPr>
          <p:spPr bwMode="auto">
            <a:xfrm>
              <a:off x="1555" y="2534"/>
              <a:ext cx="14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MoveUTRAcceptorIntoIntron</a:t>
              </a:r>
            </a:p>
            <a:p>
              <a:endParaRPr lang="en-US" b="1"/>
            </a:p>
          </p:txBody>
        </p:sp>
        <p:sp>
          <p:nvSpPr>
            <p:cNvPr id="266301" name="Text Box 61"/>
            <p:cNvSpPr txBox="1">
              <a:spLocks noChangeArrowheads="1"/>
            </p:cNvSpPr>
            <p:nvPr/>
          </p:nvSpPr>
          <p:spPr bwMode="auto">
            <a:xfrm>
              <a:off x="1699" y="2333"/>
              <a:ext cx="12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MoveAcceptorIntoUTR</a:t>
              </a:r>
            </a:p>
            <a:p>
              <a:endParaRPr lang="en-US" b="1"/>
            </a:p>
          </p:txBody>
        </p:sp>
        <p:sp>
          <p:nvSpPr>
            <p:cNvPr id="266302" name="Line 62"/>
            <p:cNvSpPr>
              <a:spLocks noChangeShapeType="1"/>
            </p:cNvSpPr>
            <p:nvPr/>
          </p:nvSpPr>
          <p:spPr bwMode="auto">
            <a:xfrm flipH="1">
              <a:off x="1325" y="3168"/>
              <a:ext cx="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3" name="Line 63"/>
            <p:cNvSpPr>
              <a:spLocks noChangeShapeType="1"/>
            </p:cNvSpPr>
            <p:nvPr/>
          </p:nvSpPr>
          <p:spPr bwMode="auto">
            <a:xfrm>
              <a:off x="1411" y="2995"/>
              <a:ext cx="8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4" name="Text Box 64"/>
            <p:cNvSpPr txBox="1">
              <a:spLocks noChangeArrowheads="1"/>
            </p:cNvSpPr>
            <p:nvPr/>
          </p:nvSpPr>
          <p:spPr bwMode="auto">
            <a:xfrm>
              <a:off x="1095" y="3168"/>
              <a:ext cx="9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000" b="1" noProof="1">
                  <a:latin typeface="Courier New" pitchFamily="49" charset="0"/>
                </a:rPr>
                <a:t>MoveDonorIntoUTR</a:t>
              </a:r>
            </a:p>
            <a:p>
              <a:endParaRPr lang="en-US" b="1"/>
            </a:p>
          </p:txBody>
        </p:sp>
        <p:sp>
          <p:nvSpPr>
            <p:cNvPr id="266305" name="Text Box 65"/>
            <p:cNvSpPr txBox="1">
              <a:spLocks noChangeArrowheads="1"/>
            </p:cNvSpPr>
            <p:nvPr/>
          </p:nvSpPr>
          <p:spPr bwMode="auto">
            <a:xfrm>
              <a:off x="1411" y="2851"/>
              <a:ext cx="11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000" b="1" noProof="1">
                  <a:latin typeface="Courier New" pitchFamily="49" charset="0"/>
                </a:rPr>
                <a:t>MoveUTRDonorIntoIntron</a:t>
              </a:r>
            </a:p>
            <a:p>
              <a:endParaRPr lang="en-US" b="1"/>
            </a:p>
          </p:txBody>
        </p:sp>
        <p:sp>
          <p:nvSpPr>
            <p:cNvPr id="266306" name="Text Box 66"/>
            <p:cNvSpPr txBox="1">
              <a:spLocks noChangeArrowheads="1"/>
            </p:cNvSpPr>
            <p:nvPr/>
          </p:nvSpPr>
          <p:spPr bwMode="auto">
            <a:xfrm rot="5400000">
              <a:off x="4766" y="1023"/>
              <a:ext cx="663" cy="288"/>
            </a:xfrm>
            <a:prstGeom prst="rect">
              <a:avLst/>
            </a:prstGeom>
            <a:solidFill>
              <a:srgbClr val="FF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translation terminal</a:t>
              </a:r>
              <a:endParaRPr lang="en-US" b="1"/>
            </a:p>
          </p:txBody>
        </p:sp>
        <p:sp>
          <p:nvSpPr>
            <p:cNvPr id="266307" name="Text Box 67"/>
            <p:cNvSpPr txBox="1">
              <a:spLocks noChangeArrowheads="1"/>
            </p:cNvSpPr>
            <p:nvPr/>
          </p:nvSpPr>
          <p:spPr bwMode="auto">
            <a:xfrm rot="27000000">
              <a:off x="4795" y="1599"/>
              <a:ext cx="547" cy="346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lIns="27432" rIns="27432"/>
            <a:lstStyle/>
            <a:p>
              <a:r>
                <a:rPr lang="en-US" sz="1000" b="1"/>
                <a:t>Move transcription terminal</a:t>
              </a:r>
              <a:endParaRPr lang="en-US" b="1"/>
            </a:p>
          </p:txBody>
        </p:sp>
        <p:sp>
          <p:nvSpPr>
            <p:cNvPr id="266308" name="Text Box 68"/>
            <p:cNvSpPr txBox="1">
              <a:spLocks noChangeArrowheads="1"/>
            </p:cNvSpPr>
            <p:nvPr/>
          </p:nvSpPr>
          <p:spPr bwMode="auto">
            <a:xfrm rot="5400000">
              <a:off x="4522" y="2649"/>
              <a:ext cx="1124" cy="317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 b="1"/>
            </a:p>
            <a:p>
              <a:r>
                <a:rPr lang="en-US" sz="1000" b="1"/>
                <a:t>Move splice site</a:t>
              </a:r>
              <a:endParaRPr lang="en-US" b="1"/>
            </a:p>
          </p:txBody>
        </p:sp>
        <p:sp>
          <p:nvSpPr>
            <p:cNvPr id="266309" name="Text Box 69"/>
            <p:cNvSpPr txBox="1">
              <a:spLocks noChangeArrowheads="1"/>
            </p:cNvSpPr>
            <p:nvPr/>
          </p:nvSpPr>
          <p:spPr bwMode="auto">
            <a:xfrm>
              <a:off x="605" y="691"/>
              <a:ext cx="2448" cy="144"/>
            </a:xfrm>
            <a:prstGeom prst="rect">
              <a:avLst/>
            </a:prstGeom>
            <a:solidFill>
              <a:srgbClr val="FF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START</a:t>
              </a:r>
              <a:endParaRPr lang="en-US" b="1"/>
            </a:p>
          </p:txBody>
        </p:sp>
        <p:sp>
          <p:nvSpPr>
            <p:cNvPr id="266310" name="Text Box 70"/>
            <p:cNvSpPr txBox="1">
              <a:spLocks noChangeArrowheads="1"/>
            </p:cNvSpPr>
            <p:nvPr/>
          </p:nvSpPr>
          <p:spPr bwMode="auto">
            <a:xfrm>
              <a:off x="3053" y="691"/>
              <a:ext cx="2189" cy="144"/>
            </a:xfrm>
            <a:prstGeom prst="rect">
              <a:avLst/>
            </a:prstGeom>
            <a:solidFill>
              <a:srgbClr val="FF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STOP</a:t>
              </a:r>
              <a:endParaRPr lang="en-US" b="1"/>
            </a:p>
          </p:txBody>
        </p:sp>
        <p:sp>
          <p:nvSpPr>
            <p:cNvPr id="266311" name="Text Box 71"/>
            <p:cNvSpPr txBox="1">
              <a:spLocks noChangeArrowheads="1"/>
            </p:cNvSpPr>
            <p:nvPr/>
          </p:nvSpPr>
          <p:spPr bwMode="auto">
            <a:xfrm>
              <a:off x="605" y="3370"/>
              <a:ext cx="2448" cy="144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UTR splice</a:t>
              </a:r>
              <a:endParaRPr lang="en-US" b="1"/>
            </a:p>
          </p:txBody>
        </p:sp>
        <p:sp>
          <p:nvSpPr>
            <p:cNvPr id="266312" name="Text Box 72"/>
            <p:cNvSpPr txBox="1">
              <a:spLocks noChangeArrowheads="1"/>
            </p:cNvSpPr>
            <p:nvPr/>
          </p:nvSpPr>
          <p:spPr bwMode="auto">
            <a:xfrm>
              <a:off x="3053" y="3370"/>
              <a:ext cx="2189" cy="144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CDS splice</a:t>
              </a:r>
              <a:endParaRPr lang="en-US" b="1"/>
            </a:p>
          </p:txBody>
        </p:sp>
        <p:sp>
          <p:nvSpPr>
            <p:cNvPr id="266313" name="Line 73"/>
            <p:cNvSpPr>
              <a:spLocks noChangeShapeType="1"/>
            </p:cNvSpPr>
            <p:nvPr/>
          </p:nvSpPr>
          <p:spPr bwMode="auto">
            <a:xfrm>
              <a:off x="2909" y="2246"/>
              <a:ext cx="0" cy="126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4" name="Line 74"/>
            <p:cNvSpPr>
              <a:spLocks noChangeShapeType="1"/>
            </p:cNvSpPr>
            <p:nvPr/>
          </p:nvSpPr>
          <p:spPr bwMode="auto">
            <a:xfrm>
              <a:off x="3370" y="691"/>
              <a:ext cx="0" cy="807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5" name="Text Box 75"/>
            <p:cNvSpPr txBox="1">
              <a:spLocks noChangeArrowheads="1"/>
            </p:cNvSpPr>
            <p:nvPr/>
          </p:nvSpPr>
          <p:spPr bwMode="auto">
            <a:xfrm rot="16200000">
              <a:off x="475" y="2376"/>
              <a:ext cx="548" cy="288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 Acceptor</a:t>
              </a:r>
              <a:endParaRPr lang="en-US" b="1"/>
            </a:p>
          </p:txBody>
        </p:sp>
        <p:sp>
          <p:nvSpPr>
            <p:cNvPr id="266316" name="Text Box 76"/>
            <p:cNvSpPr txBox="1">
              <a:spLocks noChangeArrowheads="1"/>
            </p:cNvSpPr>
            <p:nvPr/>
          </p:nvSpPr>
          <p:spPr bwMode="auto">
            <a:xfrm rot="16200000">
              <a:off x="389" y="3010"/>
              <a:ext cx="720" cy="288"/>
            </a:xfrm>
            <a:prstGeom prst="rect">
              <a:avLst/>
            </a:prstGeom>
            <a:solidFill>
              <a:srgbClr val="E1F4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/>
                <a:t>Move</a:t>
              </a:r>
            </a:p>
            <a:p>
              <a:r>
                <a:rPr lang="en-US" sz="1000" b="1"/>
                <a:t>Donor</a:t>
              </a:r>
              <a:endParaRPr lang="en-US" b="1"/>
            </a:p>
          </p:txBody>
        </p:sp>
        <p:sp>
          <p:nvSpPr>
            <p:cNvPr id="266317" name="Line 77"/>
            <p:cNvSpPr>
              <a:spLocks noChangeShapeType="1"/>
            </p:cNvSpPr>
            <p:nvPr/>
          </p:nvSpPr>
          <p:spPr bwMode="auto">
            <a:xfrm>
              <a:off x="605" y="2794"/>
              <a:ext cx="432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8" name="Line 78"/>
            <p:cNvSpPr>
              <a:spLocks noChangeShapeType="1"/>
            </p:cNvSpPr>
            <p:nvPr/>
          </p:nvSpPr>
          <p:spPr bwMode="auto">
            <a:xfrm>
              <a:off x="893" y="2246"/>
              <a:ext cx="0" cy="109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9" name="Line 79"/>
            <p:cNvSpPr>
              <a:spLocks noChangeShapeType="1"/>
            </p:cNvSpPr>
            <p:nvPr/>
          </p:nvSpPr>
          <p:spPr bwMode="auto">
            <a:xfrm>
              <a:off x="4925" y="2246"/>
              <a:ext cx="0" cy="109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0" name="Line 80"/>
            <p:cNvSpPr>
              <a:spLocks noChangeShapeType="1"/>
            </p:cNvSpPr>
            <p:nvPr/>
          </p:nvSpPr>
          <p:spPr bwMode="auto">
            <a:xfrm>
              <a:off x="4896" y="864"/>
              <a:ext cx="0" cy="118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1" name="Line 81"/>
            <p:cNvSpPr>
              <a:spLocks noChangeShapeType="1"/>
            </p:cNvSpPr>
            <p:nvPr/>
          </p:nvSpPr>
          <p:spPr bwMode="auto">
            <a:xfrm>
              <a:off x="605" y="1498"/>
              <a:ext cx="463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2" name="Line 82"/>
            <p:cNvSpPr>
              <a:spLocks noChangeShapeType="1"/>
            </p:cNvSpPr>
            <p:nvPr/>
          </p:nvSpPr>
          <p:spPr bwMode="auto">
            <a:xfrm>
              <a:off x="634" y="864"/>
              <a:ext cx="4262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3" name="Line 83"/>
            <p:cNvSpPr>
              <a:spLocks noChangeShapeType="1"/>
            </p:cNvSpPr>
            <p:nvPr/>
          </p:nvSpPr>
          <p:spPr bwMode="auto">
            <a:xfrm>
              <a:off x="893" y="3341"/>
              <a:ext cx="4032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4" name="Line 84"/>
            <p:cNvSpPr>
              <a:spLocks noChangeShapeType="1"/>
            </p:cNvSpPr>
            <p:nvPr/>
          </p:nvSpPr>
          <p:spPr bwMode="auto">
            <a:xfrm>
              <a:off x="1411" y="2074"/>
              <a:ext cx="0" cy="109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5" name="Line 85"/>
            <p:cNvSpPr>
              <a:spLocks noChangeShapeType="1"/>
            </p:cNvSpPr>
            <p:nvPr/>
          </p:nvSpPr>
          <p:spPr bwMode="auto">
            <a:xfrm>
              <a:off x="3197" y="2074"/>
              <a:ext cx="0" cy="106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6" name="Line 86"/>
            <p:cNvSpPr>
              <a:spLocks noChangeShapeType="1"/>
            </p:cNvSpPr>
            <p:nvPr/>
          </p:nvSpPr>
          <p:spPr bwMode="auto">
            <a:xfrm flipV="1">
              <a:off x="3744" y="1066"/>
              <a:ext cx="0" cy="83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7" name="Line 87"/>
            <p:cNvSpPr>
              <a:spLocks noChangeShapeType="1"/>
            </p:cNvSpPr>
            <p:nvPr/>
          </p:nvSpPr>
          <p:spPr bwMode="auto">
            <a:xfrm flipV="1">
              <a:off x="1987" y="1123"/>
              <a:ext cx="0" cy="77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Gene structure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Homology to all ancestors is tracked</a:t>
            </a:r>
          </a:p>
          <a:p>
            <a:r>
              <a:rPr lang="en-US" dirty="0" smtClean="0"/>
              <a:t>Relationships not tracked:</a:t>
            </a:r>
          </a:p>
          <a:p>
            <a:pPr lvl="1"/>
            <a:r>
              <a:rPr lang="en-US" dirty="0" smtClean="0"/>
              <a:t>Ancestral paralogy</a:t>
            </a:r>
          </a:p>
          <a:p>
            <a:pPr lvl="2"/>
            <a:r>
              <a:rPr lang="en-US" dirty="0" smtClean="0"/>
              <a:t>E.g. segmental duplications already present</a:t>
            </a:r>
          </a:p>
          <a:p>
            <a:pPr lvl="1"/>
            <a:r>
              <a:rPr lang="en-US" dirty="0" smtClean="0"/>
              <a:t>Mobile elements</a:t>
            </a:r>
          </a:p>
          <a:p>
            <a:pPr lvl="1"/>
            <a:r>
              <a:rPr lang="en-US" dirty="0" smtClean="0"/>
              <a:t>Retroposed pseudo-genes</a:t>
            </a:r>
          </a:p>
          <a:p>
            <a:r>
              <a:rPr lang="en-US" dirty="0" smtClean="0"/>
              <a:t>Output: ancestor-leaf and leaf-leaf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residues if:</a:t>
            </a:r>
          </a:p>
          <a:p>
            <a:pPr lvl="1"/>
            <a:r>
              <a:rPr lang="en-US" dirty="0" smtClean="0"/>
              <a:t>Homologous</a:t>
            </a:r>
          </a:p>
          <a:p>
            <a:pPr lvl="1"/>
            <a:r>
              <a:rPr lang="en-US" i="1" dirty="0" smtClean="0"/>
              <a:t>and</a:t>
            </a:r>
            <a:r>
              <a:rPr lang="en-US" dirty="0" smtClean="0"/>
              <a:t> no intervening duplication </a:t>
            </a:r>
            <a:r>
              <a:rPr lang="en-US" i="1" dirty="0" smtClean="0"/>
              <a:t>before</a:t>
            </a:r>
            <a:r>
              <a:rPr lang="en-US" dirty="0" smtClean="0"/>
              <a:t> MRCA</a:t>
            </a:r>
            <a:endParaRPr lang="en-US" dirty="0" smtClean="0"/>
          </a:p>
          <a:p>
            <a:r>
              <a:rPr lang="en-US" dirty="0" smtClean="0"/>
              <a:t>Avoids problem of ancestral paralogy</a:t>
            </a:r>
            <a:endParaRPr lang="en-US" dirty="0" smtClean="0"/>
          </a:p>
          <a:p>
            <a:r>
              <a:rPr lang="en-US" dirty="0" smtClean="0"/>
              <a:t>Probably the most biologically informative</a:t>
            </a:r>
          </a:p>
          <a:p>
            <a:r>
              <a:rPr lang="en-US" dirty="0" smtClean="0"/>
              <a:t>Does align segmental duplications</a:t>
            </a:r>
          </a:p>
          <a:p>
            <a:r>
              <a:rPr lang="en-US" dirty="0" smtClean="0"/>
              <a:t>Does align tandem duplications</a:t>
            </a:r>
          </a:p>
          <a:p>
            <a:pPr lvl="1"/>
            <a:r>
              <a:rPr lang="en-US" dirty="0" smtClean="0"/>
              <a:t>Silly for very short tandems, need to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Ancestral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organism</a:t>
            </a:r>
          </a:p>
          <a:p>
            <a:r>
              <a:rPr lang="en-US" dirty="0" smtClean="0"/>
              <a:t>Human (hg18)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Ancestral </a:t>
            </a:r>
            <a:r>
              <a:rPr lang="en-US" dirty="0"/>
              <a:t>annotations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UCSC browser tracks</a:t>
            </a:r>
          </a:p>
          <a:p>
            <a:pPr lvl="1"/>
            <a:r>
              <a:rPr lang="en-US" dirty="0"/>
              <a:t>CDS, UTR, CpG islands</a:t>
            </a:r>
          </a:p>
          <a:p>
            <a:pPr lvl="1"/>
            <a:r>
              <a:rPr lang="en-US" dirty="0"/>
              <a:t>Splice sites inserted at terminals of all introns</a:t>
            </a:r>
          </a:p>
          <a:p>
            <a:r>
              <a:rPr lang="en-US" dirty="0"/>
              <a:t>Simple repeats</a:t>
            </a:r>
          </a:p>
          <a:p>
            <a:pPr lvl="1"/>
            <a:r>
              <a:rPr lang="en-US" dirty="0"/>
              <a:t>Tandem Repeat Finder</a:t>
            </a:r>
          </a:p>
          <a:p>
            <a:r>
              <a:rPr lang="en-US" dirty="0"/>
              <a:t>Non-exon and non-gene elements</a:t>
            </a:r>
          </a:p>
          <a:p>
            <a:pPr lvl="1"/>
            <a:r>
              <a:rPr lang="en-US" dirty="0"/>
              <a:t>Generated according to stochastic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algorithms</a:t>
            </a:r>
          </a:p>
          <a:p>
            <a:pPr lvl="1"/>
            <a:r>
              <a:rPr lang="en-US" dirty="0" smtClean="0"/>
              <a:t>Whole-genome alignment</a:t>
            </a:r>
          </a:p>
          <a:p>
            <a:pPr lvl="1"/>
            <a:r>
              <a:rPr lang="en-US" dirty="0" smtClean="0"/>
              <a:t>Ancestral reconstruction</a:t>
            </a:r>
          </a:p>
          <a:p>
            <a:r>
              <a:rPr lang="en-US" dirty="0" smtClean="0"/>
              <a:t>Accuracy unknown</a:t>
            </a:r>
            <a:endParaRPr lang="en-US" dirty="0" smtClean="0"/>
          </a:p>
          <a:p>
            <a:r>
              <a:rPr lang="en-US" dirty="0" smtClean="0"/>
              <a:t>Simulation required</a:t>
            </a:r>
          </a:p>
          <a:p>
            <a:r>
              <a:rPr lang="en-US" dirty="0" smtClean="0"/>
              <a:t>No realistic whole-genome simulator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NGEs and </a:t>
            </a:r>
            <a:r>
              <a:rPr lang="en-US" dirty="0" smtClean="0"/>
              <a:t>NXEs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histogram as for event rates</a:t>
            </a:r>
          </a:p>
          <a:p>
            <a:r>
              <a:rPr lang="en-US" dirty="0"/>
              <a:t>Cover 7% of genome with random CEs</a:t>
            </a:r>
          </a:p>
          <a:p>
            <a:endParaRPr lang="en-US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514600" y="3529013"/>
            <a:ext cx="4357688" cy="2689225"/>
            <a:chOff x="1602" y="2108"/>
            <a:chExt cx="2745" cy="1694"/>
          </a:xfrm>
        </p:grpSpPr>
        <p:sp>
          <p:nvSpPr>
            <p:cNvPr id="244740" name="Text Box 4"/>
            <p:cNvSpPr txBox="1">
              <a:spLocks noChangeArrowheads="1"/>
            </p:cNvSpPr>
            <p:nvPr/>
          </p:nvSpPr>
          <p:spPr bwMode="auto">
            <a:xfrm rot="16200000">
              <a:off x="1378" y="2417"/>
              <a:ext cx="62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200"/>
                <a:t>Frequency</a:t>
              </a:r>
            </a:p>
          </p:txBody>
        </p:sp>
        <p:sp>
          <p:nvSpPr>
            <p:cNvPr id="244741" name="Text Box 5"/>
            <p:cNvSpPr txBox="1">
              <a:spLocks noChangeArrowheads="1"/>
            </p:cNvSpPr>
            <p:nvPr/>
          </p:nvSpPr>
          <p:spPr bwMode="auto">
            <a:xfrm rot="21600000">
              <a:off x="3281" y="3629"/>
              <a:ext cx="53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Length</a:t>
              </a:r>
            </a:p>
          </p:txBody>
        </p:sp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1784" y="2438"/>
              <a:ext cx="177" cy="1192"/>
            </a:xfrm>
            <a:prstGeom prst="rect">
              <a:avLst/>
            </a:prstGeom>
            <a:solidFill>
              <a:srgbClr val="E3FFFE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3" name="Rectangle 7"/>
            <p:cNvSpPr>
              <a:spLocks noChangeArrowheads="1"/>
            </p:cNvSpPr>
            <p:nvPr/>
          </p:nvSpPr>
          <p:spPr bwMode="auto">
            <a:xfrm>
              <a:off x="1961" y="2793"/>
              <a:ext cx="178" cy="837"/>
            </a:xfrm>
            <a:prstGeom prst="rect">
              <a:avLst/>
            </a:prstGeom>
            <a:solidFill>
              <a:srgbClr val="E3FFFE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 rot="21600000">
              <a:off x="1786" y="3618"/>
              <a:ext cx="256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200"/>
                <a:t>1     2    3     4     5    6     7    8</a:t>
              </a:r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2139" y="3123"/>
              <a:ext cx="177" cy="507"/>
            </a:xfrm>
            <a:prstGeom prst="rect">
              <a:avLst/>
            </a:prstGeom>
            <a:solidFill>
              <a:srgbClr val="E3FFFE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2318" y="3199"/>
              <a:ext cx="177" cy="43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2495" y="3301"/>
              <a:ext cx="177" cy="32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2673" y="3377"/>
              <a:ext cx="177" cy="253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2850" y="3453"/>
              <a:ext cx="177" cy="17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0" name="Rectangle 14"/>
            <p:cNvSpPr>
              <a:spLocks noChangeArrowheads="1"/>
            </p:cNvSpPr>
            <p:nvPr/>
          </p:nvSpPr>
          <p:spPr bwMode="auto">
            <a:xfrm>
              <a:off x="3028" y="3529"/>
              <a:ext cx="177" cy="101"/>
            </a:xfrm>
            <a:prstGeom prst="rect">
              <a:avLst/>
            </a:prstGeom>
            <a:solidFill>
              <a:srgbClr val="E3FFFE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0" name="Line 24"/>
            <p:cNvSpPr>
              <a:spLocks noChangeShapeType="1"/>
            </p:cNvSpPr>
            <p:nvPr/>
          </p:nvSpPr>
          <p:spPr bwMode="auto">
            <a:xfrm>
              <a:off x="1785" y="2108"/>
              <a:ext cx="0" cy="1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1" name="Line 25"/>
            <p:cNvSpPr>
              <a:spLocks noChangeShapeType="1"/>
            </p:cNvSpPr>
            <p:nvPr/>
          </p:nvSpPr>
          <p:spPr bwMode="auto">
            <a:xfrm flipH="1">
              <a:off x="1785" y="3630"/>
              <a:ext cx="1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2" name="Oval 26"/>
            <p:cNvSpPr>
              <a:spLocks noChangeArrowheads="1"/>
            </p:cNvSpPr>
            <p:nvPr/>
          </p:nvSpPr>
          <p:spPr bwMode="auto">
            <a:xfrm>
              <a:off x="2191" y="3097"/>
              <a:ext cx="51" cy="50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3" name="Oval 27"/>
            <p:cNvSpPr>
              <a:spLocks noChangeArrowheads="1"/>
            </p:cNvSpPr>
            <p:nvPr/>
          </p:nvSpPr>
          <p:spPr bwMode="auto">
            <a:xfrm>
              <a:off x="3079" y="3503"/>
              <a:ext cx="50" cy="51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4" name="Line 28"/>
            <p:cNvSpPr>
              <a:spLocks noChangeShapeType="1"/>
            </p:cNvSpPr>
            <p:nvPr/>
          </p:nvSpPr>
          <p:spPr bwMode="auto">
            <a:xfrm>
              <a:off x="2217" y="3123"/>
              <a:ext cx="887" cy="40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5" name="Oval 29"/>
            <p:cNvSpPr>
              <a:spLocks noChangeArrowheads="1"/>
            </p:cNvSpPr>
            <p:nvPr/>
          </p:nvSpPr>
          <p:spPr bwMode="auto">
            <a:xfrm>
              <a:off x="2368" y="3174"/>
              <a:ext cx="51" cy="50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6" name="Oval 30"/>
            <p:cNvSpPr>
              <a:spLocks noChangeArrowheads="1"/>
            </p:cNvSpPr>
            <p:nvPr/>
          </p:nvSpPr>
          <p:spPr bwMode="auto">
            <a:xfrm>
              <a:off x="2546" y="3275"/>
              <a:ext cx="50" cy="50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7" name="Oval 31"/>
            <p:cNvSpPr>
              <a:spLocks noChangeArrowheads="1"/>
            </p:cNvSpPr>
            <p:nvPr/>
          </p:nvSpPr>
          <p:spPr bwMode="auto">
            <a:xfrm>
              <a:off x="2724" y="3352"/>
              <a:ext cx="50" cy="50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8" name="Oval 32"/>
            <p:cNvSpPr>
              <a:spLocks noChangeArrowheads="1"/>
            </p:cNvSpPr>
            <p:nvPr/>
          </p:nvSpPr>
          <p:spPr bwMode="auto">
            <a:xfrm>
              <a:off x="2902" y="3428"/>
              <a:ext cx="50" cy="50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42" name="Rectangle 58"/>
          <p:cNvSpPr>
            <a:spLocks noChangeArrowheads="1"/>
          </p:cNvSpPr>
          <p:nvPr/>
        </p:nvSpPr>
        <p:spPr bwMode="auto">
          <a:xfrm>
            <a:off x="3611563" y="4205288"/>
            <a:ext cx="1920875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5532438" y="4206875"/>
            <a:ext cx="685800" cy="228600"/>
          </a:xfrm>
          <a:prstGeom prst="rect">
            <a:avLst/>
          </a:prstGeom>
          <a:solidFill>
            <a:srgbClr val="E3FFF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2925763" y="4205288"/>
            <a:ext cx="685800" cy="228600"/>
          </a:xfrm>
          <a:prstGeom prst="rect">
            <a:avLst/>
          </a:prstGeom>
          <a:solidFill>
            <a:srgbClr val="E3FFF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NGEs and NXEs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401763"/>
          </a:xfrm>
        </p:spPr>
        <p:txBody>
          <a:bodyPr/>
          <a:lstStyle/>
          <a:p>
            <a:r>
              <a:rPr lang="en-US"/>
              <a:t>Assign ~50% to genes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2325" y="4206875"/>
            <a:ext cx="2103438" cy="228600"/>
            <a:chOff x="115" y="2736"/>
            <a:chExt cx="2193" cy="261"/>
          </a:xfrm>
        </p:grpSpPr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156" y="2736"/>
              <a:ext cx="730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789" name="Rectangle 5"/>
            <p:cNvSpPr>
              <a:spLocks noChangeArrowheads="1"/>
            </p:cNvSpPr>
            <p:nvPr/>
          </p:nvSpPr>
          <p:spPr bwMode="auto">
            <a:xfrm>
              <a:off x="1211" y="2736"/>
              <a:ext cx="488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1699" y="2736"/>
              <a:ext cx="609" cy="26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UTR</a:t>
              </a:r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1658" y="2736"/>
              <a:ext cx="41" cy="26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2" name="Rectangle 8"/>
            <p:cNvSpPr>
              <a:spLocks noChangeArrowheads="1"/>
            </p:cNvSpPr>
            <p:nvPr/>
          </p:nvSpPr>
          <p:spPr bwMode="auto">
            <a:xfrm>
              <a:off x="115" y="2736"/>
              <a:ext cx="41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3" name="Rectangle 9"/>
            <p:cNvSpPr>
              <a:spLocks noChangeArrowheads="1"/>
            </p:cNvSpPr>
            <p:nvPr/>
          </p:nvSpPr>
          <p:spPr bwMode="auto">
            <a:xfrm>
              <a:off x="886" y="2736"/>
              <a:ext cx="41" cy="26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4" name="Rectangle 10"/>
            <p:cNvSpPr>
              <a:spLocks noChangeArrowheads="1"/>
            </p:cNvSpPr>
            <p:nvPr/>
          </p:nvSpPr>
          <p:spPr bwMode="auto">
            <a:xfrm>
              <a:off x="1171" y="2736"/>
              <a:ext cx="40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8" name="Rectangle 14"/>
            <p:cNvSpPr>
              <a:spLocks noChangeArrowheads="1"/>
            </p:cNvSpPr>
            <p:nvPr/>
          </p:nvSpPr>
          <p:spPr bwMode="auto">
            <a:xfrm>
              <a:off x="156" y="2736"/>
              <a:ext cx="730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799" name="Rectangle 15"/>
            <p:cNvSpPr>
              <a:spLocks noChangeArrowheads="1"/>
            </p:cNvSpPr>
            <p:nvPr/>
          </p:nvSpPr>
          <p:spPr bwMode="auto">
            <a:xfrm>
              <a:off x="1211" y="2736"/>
              <a:ext cx="488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800" name="Rectangle 16"/>
            <p:cNvSpPr>
              <a:spLocks noChangeArrowheads="1"/>
            </p:cNvSpPr>
            <p:nvPr/>
          </p:nvSpPr>
          <p:spPr bwMode="auto">
            <a:xfrm>
              <a:off x="1699" y="2736"/>
              <a:ext cx="609" cy="26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UTR</a:t>
              </a:r>
            </a:p>
          </p:txBody>
        </p:sp>
        <p:sp>
          <p:nvSpPr>
            <p:cNvPr id="246801" name="Rectangle 17"/>
            <p:cNvSpPr>
              <a:spLocks noChangeArrowheads="1"/>
            </p:cNvSpPr>
            <p:nvPr/>
          </p:nvSpPr>
          <p:spPr bwMode="auto">
            <a:xfrm>
              <a:off x="1658" y="2736"/>
              <a:ext cx="41" cy="26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2" name="Rectangle 18"/>
            <p:cNvSpPr>
              <a:spLocks noChangeArrowheads="1"/>
            </p:cNvSpPr>
            <p:nvPr/>
          </p:nvSpPr>
          <p:spPr bwMode="auto">
            <a:xfrm>
              <a:off x="115" y="2736"/>
              <a:ext cx="41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3" name="Rectangle 19"/>
            <p:cNvSpPr>
              <a:spLocks noChangeArrowheads="1"/>
            </p:cNvSpPr>
            <p:nvPr/>
          </p:nvSpPr>
          <p:spPr bwMode="auto">
            <a:xfrm>
              <a:off x="886" y="2736"/>
              <a:ext cx="41" cy="26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4" name="Rectangle 20"/>
            <p:cNvSpPr>
              <a:spLocks noChangeArrowheads="1"/>
            </p:cNvSpPr>
            <p:nvPr/>
          </p:nvSpPr>
          <p:spPr bwMode="auto">
            <a:xfrm>
              <a:off x="1171" y="2736"/>
              <a:ext cx="40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09" name="Line 25"/>
          <p:cNvSpPr>
            <a:spLocks noChangeShapeType="1"/>
          </p:cNvSpPr>
          <p:nvPr/>
        </p:nvSpPr>
        <p:spPr bwMode="auto">
          <a:xfrm flipV="1">
            <a:off x="1600200" y="4114800"/>
            <a:ext cx="136525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flipH="1" flipV="1">
            <a:off x="1736725" y="4114800"/>
            <a:ext cx="92075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flipH="1">
            <a:off x="6218238" y="4206875"/>
            <a:ext cx="2103437" cy="228600"/>
            <a:chOff x="115" y="2736"/>
            <a:chExt cx="2193" cy="261"/>
          </a:xfrm>
        </p:grpSpPr>
        <p:sp>
          <p:nvSpPr>
            <p:cNvPr id="246812" name="Rectangle 28"/>
            <p:cNvSpPr>
              <a:spLocks noChangeArrowheads="1"/>
            </p:cNvSpPr>
            <p:nvPr/>
          </p:nvSpPr>
          <p:spPr bwMode="auto">
            <a:xfrm>
              <a:off x="156" y="2736"/>
              <a:ext cx="730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813" name="Rectangle 29"/>
            <p:cNvSpPr>
              <a:spLocks noChangeArrowheads="1"/>
            </p:cNvSpPr>
            <p:nvPr/>
          </p:nvSpPr>
          <p:spPr bwMode="auto">
            <a:xfrm>
              <a:off x="1211" y="2736"/>
              <a:ext cx="488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814" name="Rectangle 30"/>
            <p:cNvSpPr>
              <a:spLocks noChangeArrowheads="1"/>
            </p:cNvSpPr>
            <p:nvPr/>
          </p:nvSpPr>
          <p:spPr bwMode="auto">
            <a:xfrm>
              <a:off x="1699" y="2736"/>
              <a:ext cx="609" cy="26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UTR</a:t>
              </a:r>
            </a:p>
          </p:txBody>
        </p:sp>
        <p:sp>
          <p:nvSpPr>
            <p:cNvPr id="246815" name="Rectangle 31"/>
            <p:cNvSpPr>
              <a:spLocks noChangeArrowheads="1"/>
            </p:cNvSpPr>
            <p:nvPr/>
          </p:nvSpPr>
          <p:spPr bwMode="auto">
            <a:xfrm>
              <a:off x="1658" y="2736"/>
              <a:ext cx="41" cy="26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Rectangle 32"/>
            <p:cNvSpPr>
              <a:spLocks noChangeArrowheads="1"/>
            </p:cNvSpPr>
            <p:nvPr/>
          </p:nvSpPr>
          <p:spPr bwMode="auto">
            <a:xfrm>
              <a:off x="115" y="2736"/>
              <a:ext cx="41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7" name="Rectangle 33"/>
            <p:cNvSpPr>
              <a:spLocks noChangeArrowheads="1"/>
            </p:cNvSpPr>
            <p:nvPr/>
          </p:nvSpPr>
          <p:spPr bwMode="auto">
            <a:xfrm>
              <a:off x="886" y="2736"/>
              <a:ext cx="41" cy="26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>
              <a:off x="1171" y="2736"/>
              <a:ext cx="40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156" y="2736"/>
              <a:ext cx="730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>
              <a:off x="1211" y="2736"/>
              <a:ext cx="488" cy="2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CDS</a:t>
              </a:r>
            </a:p>
          </p:txBody>
        </p:sp>
        <p:sp>
          <p:nvSpPr>
            <p:cNvPr id="246821" name="Rectangle 37"/>
            <p:cNvSpPr>
              <a:spLocks noChangeArrowheads="1"/>
            </p:cNvSpPr>
            <p:nvPr/>
          </p:nvSpPr>
          <p:spPr bwMode="auto">
            <a:xfrm>
              <a:off x="1699" y="2736"/>
              <a:ext cx="609" cy="26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/>
                <a:t>UTR</a:t>
              </a: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1658" y="2736"/>
              <a:ext cx="41" cy="26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>
              <a:off x="115" y="2736"/>
              <a:ext cx="41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4" name="Rectangle 40"/>
            <p:cNvSpPr>
              <a:spLocks noChangeArrowheads="1"/>
            </p:cNvSpPr>
            <p:nvPr/>
          </p:nvSpPr>
          <p:spPr bwMode="auto">
            <a:xfrm>
              <a:off x="886" y="2736"/>
              <a:ext cx="41" cy="26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5" name="Rectangle 41"/>
            <p:cNvSpPr>
              <a:spLocks noChangeArrowheads="1"/>
            </p:cNvSpPr>
            <p:nvPr/>
          </p:nvSpPr>
          <p:spPr bwMode="auto">
            <a:xfrm>
              <a:off x="1171" y="2736"/>
              <a:ext cx="40" cy="261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 flipV="1">
            <a:off x="7315200" y="4435475"/>
            <a:ext cx="228600" cy="92075"/>
            <a:chOff x="4608" y="2678"/>
            <a:chExt cx="144" cy="58"/>
          </a:xfrm>
        </p:grpSpPr>
        <p:sp>
          <p:nvSpPr>
            <p:cNvPr id="246826" name="Line 42"/>
            <p:cNvSpPr>
              <a:spLocks noChangeShapeType="1"/>
            </p:cNvSpPr>
            <p:nvPr/>
          </p:nvSpPr>
          <p:spPr bwMode="auto">
            <a:xfrm flipH="1" flipV="1">
              <a:off x="4666" y="2678"/>
              <a:ext cx="86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27" name="Line 43"/>
            <p:cNvSpPr>
              <a:spLocks noChangeShapeType="1"/>
            </p:cNvSpPr>
            <p:nvPr/>
          </p:nvSpPr>
          <p:spPr bwMode="auto">
            <a:xfrm flipV="1">
              <a:off x="4608" y="2678"/>
              <a:ext cx="58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36" name="Oval 52"/>
          <p:cNvSpPr>
            <a:spLocks noChangeArrowheads="1"/>
          </p:cNvSpPr>
          <p:nvPr/>
        </p:nvSpPr>
        <p:spPr bwMode="auto">
          <a:xfrm>
            <a:off x="3978275" y="4213225"/>
            <a:ext cx="319088" cy="222250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00" b="1"/>
              <a:t>NGE</a:t>
            </a:r>
          </a:p>
        </p:txBody>
      </p:sp>
      <p:sp>
        <p:nvSpPr>
          <p:cNvPr id="246837" name="Oval 53"/>
          <p:cNvSpPr>
            <a:spLocks noChangeArrowheads="1"/>
          </p:cNvSpPr>
          <p:nvPr/>
        </p:nvSpPr>
        <p:spPr bwMode="auto">
          <a:xfrm>
            <a:off x="3154363" y="4206875"/>
            <a:ext cx="319087" cy="222250"/>
          </a:xfrm>
          <a:prstGeom prst="ellipse">
            <a:avLst/>
          </a:prstGeom>
          <a:solidFill>
            <a:srgbClr val="E3FFFE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00" b="1"/>
              <a:t>NXE</a:t>
            </a:r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3382963" y="4662488"/>
            <a:ext cx="457200" cy="3667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43" name="Text Box 59"/>
          <p:cNvSpPr txBox="1">
            <a:spLocks noChangeArrowheads="1"/>
          </p:cNvSpPr>
          <p:nvPr/>
        </p:nvSpPr>
        <p:spPr bwMode="auto">
          <a:xfrm>
            <a:off x="3521075" y="5029200"/>
            <a:ext cx="2195513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d = approx ¼ of inter-gene distance </a:t>
            </a:r>
            <a:r>
              <a:rPr lang="en-US" sz="1400"/>
              <a:t>(</a:t>
            </a:r>
            <a:r>
              <a:rPr lang="en-US" sz="1400" i="1"/>
              <a:t>selected from normal distribution)</a:t>
            </a:r>
          </a:p>
        </p:txBody>
      </p:sp>
      <p:sp>
        <p:nvSpPr>
          <p:cNvPr id="246844" name="Line 60"/>
          <p:cNvSpPr>
            <a:spLocks noChangeShapeType="1"/>
          </p:cNvSpPr>
          <p:nvPr/>
        </p:nvSpPr>
        <p:spPr bwMode="auto">
          <a:xfrm>
            <a:off x="2971800" y="45720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45" name="Oval 61"/>
          <p:cNvSpPr>
            <a:spLocks noChangeArrowheads="1"/>
          </p:cNvSpPr>
          <p:nvPr/>
        </p:nvSpPr>
        <p:spPr bwMode="auto">
          <a:xfrm>
            <a:off x="5121275" y="4206875"/>
            <a:ext cx="319088" cy="222250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00" b="1"/>
              <a:t>NGE</a:t>
            </a:r>
          </a:p>
        </p:txBody>
      </p:sp>
      <p:sp>
        <p:nvSpPr>
          <p:cNvPr id="246846" name="Line 62"/>
          <p:cNvSpPr>
            <a:spLocks noChangeShapeType="1"/>
          </p:cNvSpPr>
          <p:nvPr/>
        </p:nvSpPr>
        <p:spPr bwMode="auto">
          <a:xfrm>
            <a:off x="3109913" y="3886200"/>
            <a:ext cx="182562" cy="319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47" name="Text Box 63"/>
          <p:cNvSpPr txBox="1">
            <a:spLocks noChangeArrowheads="1"/>
          </p:cNvSpPr>
          <p:nvPr/>
        </p:nvSpPr>
        <p:spPr bwMode="auto">
          <a:xfrm>
            <a:off x="1096963" y="3565525"/>
            <a:ext cx="21955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i="1"/>
              <a:t>NXE if distance &lt; d</a:t>
            </a:r>
          </a:p>
        </p:txBody>
      </p:sp>
      <p:sp>
        <p:nvSpPr>
          <p:cNvPr id="246848" name="Line 64"/>
          <p:cNvSpPr>
            <a:spLocks noChangeShapeType="1"/>
          </p:cNvSpPr>
          <p:nvPr/>
        </p:nvSpPr>
        <p:spPr bwMode="auto">
          <a:xfrm flipH="1">
            <a:off x="4160838" y="3840163"/>
            <a:ext cx="136525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49" name="Text Box 65"/>
          <p:cNvSpPr txBox="1">
            <a:spLocks noChangeArrowheads="1"/>
          </p:cNvSpPr>
          <p:nvPr/>
        </p:nvSpPr>
        <p:spPr bwMode="auto">
          <a:xfrm>
            <a:off x="3932238" y="3429000"/>
            <a:ext cx="1827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i="1"/>
              <a:t>NGE if distance &gt; d</a:t>
            </a:r>
          </a:p>
        </p:txBody>
      </p:sp>
      <p:sp>
        <p:nvSpPr>
          <p:cNvPr id="246850" name="Line 66"/>
          <p:cNvSpPr>
            <a:spLocks noChangeShapeType="1"/>
          </p:cNvSpPr>
          <p:nvPr/>
        </p:nvSpPr>
        <p:spPr bwMode="auto">
          <a:xfrm>
            <a:off x="5532438" y="4572000"/>
            <a:ext cx="63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51" name="Line 67"/>
          <p:cNvSpPr>
            <a:spLocks noChangeShapeType="1"/>
          </p:cNvSpPr>
          <p:nvPr/>
        </p:nvSpPr>
        <p:spPr bwMode="auto">
          <a:xfrm flipH="1">
            <a:off x="5303838" y="4708525"/>
            <a:ext cx="411162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52" name="Line 68"/>
          <p:cNvSpPr>
            <a:spLocks noChangeShapeType="1"/>
          </p:cNvSpPr>
          <p:nvPr/>
        </p:nvSpPr>
        <p:spPr bwMode="auto">
          <a:xfrm>
            <a:off x="4845050" y="3794125"/>
            <a:ext cx="366713" cy="36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30" y="4625988"/>
            <a:ext cx="1123950" cy="1123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“human-mouse” and “human-dog”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771268" y="3907467"/>
            <a:ext cx="1527475" cy="18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2592367" y="3144550"/>
            <a:ext cx="1951685" cy="18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152772"/>
            <a:ext cx="1427178" cy="1196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1240" y="2738430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Ancestor (hg18)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40" y="4349760"/>
            <a:ext cx="1174755" cy="11747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79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7658" y="4764102"/>
            <a:ext cx="752475" cy="1028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572000" y="41195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0.17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92760" y="36591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0.24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8594" y="384334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0.40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506" y="5776938"/>
            <a:ext cx="11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“human”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45216" y="5500710"/>
            <a:ext cx="11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“dog”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3492" y="5730900"/>
            <a:ext cx="11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“mouse”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human-mouse</a:t>
            </a:r>
            <a:endParaRPr lang="en-US" dirty="0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42" y="1771632"/>
            <a:ext cx="8378916" cy="49034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Real human-mouse</a:t>
            </a:r>
            <a:endParaRPr lang="en-US" dirty="0"/>
          </a:p>
        </p:txBody>
      </p:sp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56" y="1633518"/>
            <a:ext cx="7688346" cy="49748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human-dog</a:t>
            </a:r>
            <a:endParaRPr lang="en-US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93" y="2047860"/>
            <a:ext cx="8758317" cy="44862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90" y="1633518"/>
            <a:ext cx="8793258" cy="45117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Real human-dog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22" name="Picture 2" descr="C:\p\res\evopaper\figs\his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52" y="390492"/>
            <a:ext cx="8655144" cy="6307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400000">
            <a:off x="8024975" y="2406773"/>
            <a:ext cx="1197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“Human”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8191688" y="3797179"/>
            <a:ext cx="8643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“Dog”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044212" y="5224357"/>
            <a:ext cx="1159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“Mouse”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262221" y="1034899"/>
            <a:ext cx="723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hg18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Evolver modules</a:t>
            </a:r>
          </a:p>
        </p:txBody>
      </p:sp>
      <p:pic>
        <p:nvPicPr>
          <p:cNvPr id="211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05000"/>
            <a:ext cx="2133600" cy="1771650"/>
          </a:xfrm>
          <a:ln w="57150">
            <a:solidFill>
              <a:srgbClr val="FFC000"/>
            </a:solidFill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3725" y="4160838"/>
            <a:ext cx="3505200" cy="1600200"/>
            <a:chOff x="374" y="2621"/>
            <a:chExt cx="2208" cy="1008"/>
          </a:xfrm>
        </p:grpSpPr>
        <p:pic>
          <p:nvPicPr>
            <p:cNvPr id="2119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" y="2621"/>
              <a:ext cx="1104" cy="10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</p:pic>
        <p:pic>
          <p:nvPicPr>
            <p:cNvPr id="2119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8" y="2626"/>
              <a:ext cx="1104" cy="10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</p:pic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374" y="2621"/>
              <a:ext cx="2208" cy="997"/>
            </a:xfrm>
            <a:prstGeom prst="rect">
              <a:avLst/>
            </a:prstGeom>
            <a:noFill/>
            <a:ln w="571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AutoShape 8"/>
            <p:cNvSpPr>
              <a:spLocks noChangeArrowheads="1"/>
            </p:cNvSpPr>
            <p:nvPr/>
          </p:nvSpPr>
          <p:spPr bwMode="auto">
            <a:xfrm>
              <a:off x="1181" y="2995"/>
              <a:ext cx="720" cy="262"/>
            </a:xfrm>
            <a:prstGeom prst="leftRightArrow">
              <a:avLst>
                <a:gd name="adj1" fmla="val 44167"/>
                <a:gd name="adj2" fmla="val 82303"/>
              </a:avLst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2835275" y="1782763"/>
            <a:ext cx="2787650" cy="198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  <a:latin typeface="Arial Black" pitchFamily="34" charset="0"/>
              </a:rPr>
              <a:t>Intra-chromosome</a:t>
            </a:r>
          </a:p>
          <a:p>
            <a:pPr algn="l"/>
            <a:endParaRPr lang="en-US" sz="1200" dirty="0">
              <a:latin typeface="Arial Black" pitchFamily="34" charset="0"/>
            </a:endParaRPr>
          </a:p>
          <a:p>
            <a:pPr algn="l"/>
            <a:r>
              <a:rPr lang="en-US" sz="1600" dirty="0"/>
              <a:t>Substitute</a:t>
            </a:r>
          </a:p>
          <a:p>
            <a:pPr algn="l"/>
            <a:r>
              <a:rPr lang="en-US" sz="1600" dirty="0"/>
              <a:t>Move</a:t>
            </a:r>
          </a:p>
          <a:p>
            <a:pPr algn="l"/>
            <a:r>
              <a:rPr lang="en-US" sz="1600" dirty="0"/>
              <a:t>Copy</a:t>
            </a:r>
          </a:p>
          <a:p>
            <a:pPr algn="l"/>
            <a:r>
              <a:rPr lang="en-US" sz="1600" dirty="0"/>
              <a:t>Invert</a:t>
            </a:r>
          </a:p>
          <a:p>
            <a:pPr algn="l"/>
            <a:r>
              <a:rPr lang="en-US" sz="1600" dirty="0"/>
              <a:t>Delete</a:t>
            </a:r>
          </a:p>
          <a:p>
            <a:pPr algn="l"/>
            <a:r>
              <a:rPr lang="en-US" sz="1600" dirty="0"/>
              <a:t>Insert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162425" y="4125913"/>
            <a:ext cx="2787650" cy="1497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  <a:latin typeface="Arial Black" pitchFamily="34" charset="0"/>
              </a:rPr>
              <a:t>Inter-chromosome</a:t>
            </a:r>
          </a:p>
          <a:p>
            <a:pPr algn="l"/>
            <a:endParaRPr lang="en-US" sz="1200" dirty="0">
              <a:solidFill>
                <a:srgbClr val="FF3300"/>
              </a:solidFill>
              <a:latin typeface="Arial Black" pitchFamily="34" charset="0"/>
            </a:endParaRPr>
          </a:p>
          <a:p>
            <a:pPr algn="l"/>
            <a:r>
              <a:rPr lang="en-US" sz="1600" dirty="0"/>
              <a:t>Move</a:t>
            </a:r>
          </a:p>
          <a:p>
            <a:pPr algn="l"/>
            <a:r>
              <a:rPr lang="en-US" sz="1600" dirty="0"/>
              <a:t>Copy</a:t>
            </a:r>
          </a:p>
          <a:p>
            <a:pPr algn="l"/>
            <a:r>
              <a:rPr lang="en-US" sz="1600" dirty="0"/>
              <a:t>Split</a:t>
            </a:r>
          </a:p>
          <a:p>
            <a:pPr algn="l"/>
            <a:r>
              <a:rPr lang="en-US" sz="1600" dirty="0"/>
              <a:t>Fuse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20" name="Rectangle 56"/>
          <p:cNvSpPr>
            <a:spLocks noChangeArrowheads="1"/>
          </p:cNvSpPr>
          <p:nvPr/>
        </p:nvSpPr>
        <p:spPr bwMode="auto">
          <a:xfrm>
            <a:off x="2058991" y="1735136"/>
            <a:ext cx="2698750" cy="2101850"/>
          </a:xfrm>
          <a:prstGeom prst="rect">
            <a:avLst/>
          </a:prstGeom>
          <a:solidFill>
            <a:srgbClr val="FFEFE7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229600" cy="1371600"/>
          </a:xfrm>
        </p:spPr>
        <p:txBody>
          <a:bodyPr/>
          <a:lstStyle/>
          <a:p>
            <a:r>
              <a:rPr lang="en-US"/>
              <a:t>Cycles</a:t>
            </a:r>
          </a:p>
        </p:txBody>
      </p:sp>
      <p:pic>
        <p:nvPicPr>
          <p:cNvPr id="2160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964880">
            <a:off x="2151780" y="5120677"/>
            <a:ext cx="2149475" cy="1612900"/>
          </a:xfrm>
          <a:noFill/>
          <a:ln/>
        </p:spPr>
      </p:pic>
      <p:sp>
        <p:nvSpPr>
          <p:cNvPr id="216076" name="Line 12"/>
          <p:cNvSpPr>
            <a:spLocks noChangeShapeType="1"/>
          </p:cNvSpPr>
          <p:nvPr/>
        </p:nvSpPr>
        <p:spPr bwMode="auto">
          <a:xfrm flipV="1">
            <a:off x="3933829" y="3836986"/>
            <a:ext cx="3246437" cy="141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 flipH="1" flipV="1">
            <a:off x="2058991" y="3836986"/>
            <a:ext cx="1371600" cy="1281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 flipH="1">
            <a:off x="825504" y="4386261"/>
            <a:ext cx="1570037" cy="14605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2425704" y="4386261"/>
            <a:ext cx="827087" cy="914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H="1">
            <a:off x="2628904" y="5208586"/>
            <a:ext cx="554037" cy="54927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601791" y="5118099"/>
            <a:ext cx="415925" cy="4572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2397129" y="4386261"/>
            <a:ext cx="46037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9" name="Oval 15"/>
          <p:cNvSpPr>
            <a:spLocks noChangeArrowheads="1"/>
          </p:cNvSpPr>
          <p:nvPr/>
        </p:nvSpPr>
        <p:spPr bwMode="auto">
          <a:xfrm>
            <a:off x="2287591" y="4294186"/>
            <a:ext cx="228600" cy="228600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2243141" y="1963736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1</a:t>
            </a: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2243141" y="2420936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2</a:t>
            </a: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2243141" y="3289299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</a:t>
            </a:r>
            <a:r>
              <a:rPr lang="en-US" sz="1400" i="1"/>
              <a:t>N</a:t>
            </a:r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>
            <a:off x="2790829" y="2878136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3797304" y="2695574"/>
            <a:ext cx="731837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Inter</a:t>
            </a:r>
            <a:endParaRPr lang="en-US" sz="1400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430591" y="1963736"/>
            <a:ext cx="366713" cy="1692275"/>
            <a:chOff x="2102" y="1008"/>
            <a:chExt cx="231" cy="950"/>
          </a:xfrm>
        </p:grpSpPr>
        <p:sp>
          <p:nvSpPr>
            <p:cNvPr id="216087" name="Line 23"/>
            <p:cNvSpPr>
              <a:spLocks noChangeShapeType="1"/>
            </p:cNvSpPr>
            <p:nvPr/>
          </p:nvSpPr>
          <p:spPr bwMode="auto">
            <a:xfrm>
              <a:off x="2102" y="1008"/>
              <a:ext cx="231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Line 24"/>
            <p:cNvSpPr>
              <a:spLocks noChangeShapeType="1"/>
            </p:cNvSpPr>
            <p:nvPr/>
          </p:nvSpPr>
          <p:spPr bwMode="auto">
            <a:xfrm flipH="1">
              <a:off x="2102" y="1526"/>
              <a:ext cx="231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4894266" y="1965324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1</a:t>
            </a:r>
          </a:p>
        </p:txBody>
      </p:sp>
      <p:sp>
        <p:nvSpPr>
          <p:cNvPr id="216090" name="Rectangle 26"/>
          <p:cNvSpPr>
            <a:spLocks noChangeArrowheads="1"/>
          </p:cNvSpPr>
          <p:nvPr/>
        </p:nvSpPr>
        <p:spPr bwMode="auto">
          <a:xfrm>
            <a:off x="4894266" y="2422524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2</a:t>
            </a: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4894266" y="3290886"/>
            <a:ext cx="1189038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Intra</a:t>
            </a:r>
            <a:r>
              <a:rPr lang="en-US" sz="1400"/>
              <a:t> Chr </a:t>
            </a:r>
            <a:r>
              <a:rPr lang="en-US" sz="1400" i="1"/>
              <a:t>N</a:t>
            </a:r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5443541" y="2878136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3" name="Rectangle 29"/>
          <p:cNvSpPr>
            <a:spLocks noChangeArrowheads="1"/>
          </p:cNvSpPr>
          <p:nvPr/>
        </p:nvSpPr>
        <p:spPr bwMode="auto">
          <a:xfrm>
            <a:off x="6448429" y="2695574"/>
            <a:ext cx="731837" cy="3651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i="1">
                <a:solidFill>
                  <a:srgbClr val="FF3300"/>
                </a:solidFill>
              </a:rPr>
              <a:t>Inter</a:t>
            </a:r>
            <a:endParaRPr lang="en-US" sz="1400" b="1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083304" y="1963736"/>
            <a:ext cx="366712" cy="1692275"/>
            <a:chOff x="2102" y="1008"/>
            <a:chExt cx="231" cy="950"/>
          </a:xfrm>
        </p:grpSpPr>
        <p:sp>
          <p:nvSpPr>
            <p:cNvPr id="216118" name="Line 54"/>
            <p:cNvSpPr>
              <a:spLocks noChangeShapeType="1"/>
            </p:cNvSpPr>
            <p:nvPr/>
          </p:nvSpPr>
          <p:spPr bwMode="auto">
            <a:xfrm>
              <a:off x="2102" y="1008"/>
              <a:ext cx="231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119" name="Line 55"/>
            <p:cNvSpPr>
              <a:spLocks noChangeShapeType="1"/>
            </p:cNvSpPr>
            <p:nvPr/>
          </p:nvSpPr>
          <p:spPr bwMode="auto">
            <a:xfrm flipH="1">
              <a:off x="2102" y="1526"/>
              <a:ext cx="231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127" name="AutoShape 63"/>
          <p:cNvSpPr>
            <a:spLocks noChangeArrowheads="1"/>
          </p:cNvSpPr>
          <p:nvPr/>
        </p:nvSpPr>
        <p:spPr bwMode="auto">
          <a:xfrm>
            <a:off x="1328741" y="2649536"/>
            <a:ext cx="731838" cy="457200"/>
          </a:xfrm>
          <a:prstGeom prst="rightArrow">
            <a:avLst>
              <a:gd name="adj1" fmla="val 50000"/>
              <a:gd name="adj2" fmla="val 40017"/>
            </a:avLst>
          </a:prstGeom>
          <a:solidFill>
            <a:srgbClr val="993300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129" name="AutoShape 65"/>
          <p:cNvSpPr>
            <a:spLocks noChangeArrowheads="1"/>
          </p:cNvSpPr>
          <p:nvPr/>
        </p:nvSpPr>
        <p:spPr bwMode="auto">
          <a:xfrm>
            <a:off x="7362829" y="2649536"/>
            <a:ext cx="731837" cy="457200"/>
          </a:xfrm>
          <a:prstGeom prst="rightArrow">
            <a:avLst>
              <a:gd name="adj1" fmla="val 50000"/>
              <a:gd name="adj2" fmla="val 40017"/>
            </a:avLst>
          </a:prstGeom>
          <a:solidFill>
            <a:srgbClr val="99330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130" name="Rectangle 66"/>
          <p:cNvSpPr>
            <a:spLocks noChangeArrowheads="1"/>
          </p:cNvSpPr>
          <p:nvPr/>
        </p:nvSpPr>
        <p:spPr bwMode="auto">
          <a:xfrm>
            <a:off x="2962260" y="3838575"/>
            <a:ext cx="11890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i="1" dirty="0">
                <a:solidFill>
                  <a:srgbClr val="FF3300"/>
                </a:solidFill>
              </a:rPr>
              <a:t>One cycle</a:t>
            </a:r>
            <a:endParaRPr lang="en-US" sz="1400" dirty="0"/>
          </a:p>
        </p:txBody>
      </p:sp>
      <p:sp>
        <p:nvSpPr>
          <p:cNvPr id="216131" name="Freeform 67"/>
          <p:cNvSpPr>
            <a:spLocks/>
          </p:cNvSpPr>
          <p:nvPr/>
        </p:nvSpPr>
        <p:spPr bwMode="auto">
          <a:xfrm>
            <a:off x="3294066" y="5300661"/>
            <a:ext cx="581025" cy="590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216"/>
              </a:cxn>
              <a:cxn ang="0">
                <a:pos x="366" y="372"/>
              </a:cxn>
            </a:cxnLst>
            <a:rect l="0" t="0" r="r" b="b"/>
            <a:pathLst>
              <a:path w="366" h="372">
                <a:moveTo>
                  <a:pt x="0" y="0"/>
                </a:moveTo>
                <a:lnTo>
                  <a:pt x="264" y="216"/>
                </a:lnTo>
                <a:lnTo>
                  <a:pt x="366" y="372"/>
                </a:lnTo>
              </a:path>
            </a:pathLst>
          </a:custGeom>
          <a:noFill/>
          <a:ln w="76200" cap="flat" cmpd="sng">
            <a:pattFill prst="pct90">
              <a:fgClr>
                <a:srgbClr val="FF330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32" name="Line 68"/>
          <p:cNvSpPr>
            <a:spLocks noChangeShapeType="1"/>
          </p:cNvSpPr>
          <p:nvPr/>
        </p:nvSpPr>
        <p:spPr bwMode="auto">
          <a:xfrm>
            <a:off x="3933829" y="5940424"/>
            <a:ext cx="371475" cy="41116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evolution simulator</a:t>
            </a:r>
          </a:p>
          <a:p>
            <a:r>
              <a:rPr lang="en-US" dirty="0" smtClean="0"/>
              <a:t>Whole mammalian genome</a:t>
            </a:r>
          </a:p>
          <a:p>
            <a:r>
              <a:rPr lang="en-US" dirty="0" smtClean="0"/>
              <a:t>Mutations</a:t>
            </a:r>
          </a:p>
          <a:p>
            <a:pPr lvl="1"/>
            <a:r>
              <a:rPr lang="en-US" dirty="0" smtClean="0"/>
              <a:t>All length scales</a:t>
            </a:r>
          </a:p>
          <a:p>
            <a:pPr lvl="1"/>
            <a:r>
              <a:rPr lang="en-US" dirty="0" smtClean="0"/>
              <a:t>Single base substitutions…</a:t>
            </a:r>
          </a:p>
          <a:p>
            <a:pPr lvl="1"/>
            <a:r>
              <a:rPr lang="en-US" dirty="0" smtClean="0"/>
              <a:t>…to chromosome fission and fusion</a:t>
            </a:r>
          </a:p>
          <a:p>
            <a:r>
              <a:rPr lang="en-US" dirty="0" smtClean="0"/>
              <a:t>Constraint</a:t>
            </a:r>
          </a:p>
          <a:p>
            <a:pPr lvl="1"/>
            <a:r>
              <a:rPr lang="en-US" dirty="0" smtClean="0"/>
              <a:t>Gene model and non-coding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0.01 subs/site cycle = 1 CPU day</a:t>
            </a:r>
          </a:p>
          <a:p>
            <a:r>
              <a:rPr lang="en-US" dirty="0" smtClean="0"/>
              <a:t>ENCODE tree (30 mammals) = 500 CPU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file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586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RAM: 40 bytes/base</a:t>
            </a:r>
          </a:p>
          <a:p>
            <a:pPr lvl="1"/>
            <a:r>
              <a:rPr lang="en-US" dirty="0" smtClean="0"/>
              <a:t>100 Mb chromosome RAM = 4 </a:t>
            </a:r>
            <a:r>
              <a:rPr lang="en-US" dirty="0" err="1" smtClean="0"/>
              <a:t>Gb</a:t>
            </a:r>
            <a:endParaRPr lang="en-US" dirty="0" smtClean="0"/>
          </a:p>
          <a:p>
            <a:pPr lvl="1"/>
            <a:r>
              <a:rPr lang="en-US" dirty="0" smtClean="0"/>
              <a:t>Human chr.1 (240 Mb) RAM = 12 </a:t>
            </a:r>
            <a:r>
              <a:rPr lang="en-US" dirty="0" err="1" smtClean="0"/>
              <a:t>Gb</a:t>
            </a:r>
            <a:endParaRPr lang="en-US" dirty="0" smtClean="0"/>
          </a:p>
          <a:p>
            <a:r>
              <a:rPr lang="en-US" dirty="0" smtClean="0"/>
              <a:t>Alignment files</a:t>
            </a:r>
          </a:p>
          <a:p>
            <a:pPr lvl="1"/>
            <a:r>
              <a:rPr lang="en-US" dirty="0" smtClean="0"/>
              <a:t>Custom highly compressed binary format</a:t>
            </a:r>
          </a:p>
          <a:p>
            <a:pPr lvl="1"/>
            <a:r>
              <a:rPr lang="en-US" dirty="0" smtClean="0"/>
              <a:t>Standard formats too big (many short hits)</a:t>
            </a:r>
          </a:p>
          <a:p>
            <a:r>
              <a:rPr lang="en-US" dirty="0" smtClean="0"/>
              <a:t>Grow with distance</a:t>
            </a:r>
          </a:p>
          <a:p>
            <a:pPr lvl="1"/>
            <a:r>
              <a:rPr lang="en-US" dirty="0" smtClean="0"/>
              <a:t>“Human-mouse/dog” distance ~0.5 subs/site</a:t>
            </a:r>
          </a:p>
          <a:p>
            <a:pPr lvl="1"/>
            <a:r>
              <a:rPr lang="en-US" dirty="0" smtClean="0"/>
              <a:t>Alignment files ~5 </a:t>
            </a:r>
            <a:r>
              <a:rPr lang="en-US" dirty="0" err="1" smtClean="0"/>
              <a:t>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Asimenos</a:t>
            </a:r>
          </a:p>
          <a:p>
            <a:r>
              <a:rPr lang="en-US" dirty="0" smtClean="0"/>
              <a:t>Serafim Batzoglou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84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50" y="1495404"/>
            <a:ext cx="3452850" cy="53625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9150" y="14954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Rose-picking in the Rose valley near the town of </a:t>
            </a:r>
            <a:r>
              <a:rPr lang="en-US" sz="1200" dirty="0" err="1" smtClean="0"/>
              <a:t>Kazanlak</a:t>
            </a:r>
            <a:r>
              <a:rPr lang="en-US" sz="1200" dirty="0" smtClean="0"/>
              <a:t> in Bulgaria, 1870s, engraving by an Austro-Hungarian traveler Felix Philipp </a:t>
            </a:r>
            <a:r>
              <a:rPr lang="en-US" sz="1200" dirty="0" err="1" smtClean="0"/>
              <a:t>Kanitz</a:t>
            </a:r>
            <a:r>
              <a:rPr lang="en-US" sz="1200" dirty="0" smtClean="0"/>
              <a:t>. Published in his book "</a:t>
            </a:r>
            <a:r>
              <a:rPr lang="en-US" sz="1200" i="1" dirty="0" err="1" smtClean="0"/>
              <a:t>Donau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Bulgarien</a:t>
            </a:r>
            <a:r>
              <a:rPr lang="en-US" sz="1200" i="1" dirty="0" smtClean="0"/>
              <a:t> und </a:t>
            </a:r>
            <a:r>
              <a:rPr lang="en-US" sz="1200" i="1" dirty="0" err="1" smtClean="0"/>
              <a:t>der</a:t>
            </a:r>
            <a:r>
              <a:rPr lang="en-US" sz="1200" i="1" dirty="0" smtClean="0"/>
              <a:t> Balkan</a:t>
            </a:r>
            <a:r>
              <a:rPr lang="en-US" sz="1200" dirty="0" smtClean="0"/>
              <a:t>” Leipzig, 1879, p. 238.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229600" cy="1371600"/>
          </a:xfrm>
        </p:spPr>
        <p:txBody>
          <a:bodyPr/>
          <a:lstStyle/>
          <a:p>
            <a:r>
              <a:rPr lang="en-US"/>
              <a:t>Mutations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336504" y="1784350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Substitute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Delete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Copy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Tandem or non-tandem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Expand/contract simple repeat array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Invert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Insert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Random sequence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Mobile element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Retroposed </a:t>
            </a:r>
            <a:r>
              <a:rPr lang="en-US" sz="2400" dirty="0" smtClean="0"/>
              <a:t>pseudo-gene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Length-dependent rates</a:t>
            </a:r>
            <a:endParaRPr lang="en-US" dirty="0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 rot="16200000">
            <a:off x="1589878" y="2796380"/>
            <a:ext cx="9604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Rate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4935535" y="4891086"/>
            <a:ext cx="9604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Length</a:t>
            </a: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2236785" y="2743199"/>
            <a:ext cx="319087" cy="2147887"/>
          </a:xfrm>
          <a:prstGeom prst="rect">
            <a:avLst/>
          </a:prstGeom>
          <a:solidFill>
            <a:srgbClr val="E3FFF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2555872" y="3382961"/>
            <a:ext cx="320675" cy="1508125"/>
          </a:xfrm>
          <a:prstGeom prst="rect">
            <a:avLst/>
          </a:prstGeom>
          <a:solidFill>
            <a:srgbClr val="E3FFF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2238372" y="4891086"/>
            <a:ext cx="46180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1     2    3     4     5    6     7    8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2876547" y="3976686"/>
            <a:ext cx="319088" cy="914400"/>
          </a:xfrm>
          <a:prstGeom prst="rect">
            <a:avLst/>
          </a:prstGeom>
          <a:solidFill>
            <a:srgbClr val="E3FFF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3198810" y="4114799"/>
            <a:ext cx="319087" cy="776287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3517897" y="4297361"/>
            <a:ext cx="319088" cy="59372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3838572" y="4433886"/>
            <a:ext cx="319088" cy="4572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4157660" y="4571999"/>
            <a:ext cx="319087" cy="319087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4478335" y="4708524"/>
            <a:ext cx="319087" cy="182562"/>
          </a:xfrm>
          <a:prstGeom prst="rect">
            <a:avLst/>
          </a:prstGeom>
          <a:solidFill>
            <a:srgbClr val="E3FFF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>
            <a:off x="3702047" y="3703636"/>
            <a:ext cx="639763" cy="547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 flipV="1">
            <a:off x="4021135" y="3703636"/>
            <a:ext cx="319087" cy="639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4341810" y="3290886"/>
            <a:ext cx="1738312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Missing values computed by linear interpolation</a:t>
            </a:r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H="1">
            <a:off x="2422522" y="2605086"/>
            <a:ext cx="639763" cy="547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 flipV="1">
            <a:off x="2697160" y="2605086"/>
            <a:ext cx="365125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3062285" y="2238374"/>
            <a:ext cx="1738312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Any number of (Length,Rate) pairs given as input</a:t>
            </a: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2192335" y="5394324"/>
            <a:ext cx="17383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Total rate = sum of bar heights</a:t>
            </a:r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5210172" y="4389436"/>
            <a:ext cx="593725" cy="41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5849935" y="4114799"/>
            <a:ext cx="17383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Zero rate if</a:t>
            </a:r>
          </a:p>
          <a:p>
            <a:pPr algn="l"/>
            <a:r>
              <a:rPr lang="en-US" sz="1400" i="1"/>
              <a:t>L</a:t>
            </a:r>
            <a:r>
              <a:rPr lang="en-US" sz="1400"/>
              <a:t> &gt; max given</a:t>
            </a:r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2238372" y="2147886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 flipH="1">
            <a:off x="2238372" y="4891086"/>
            <a:ext cx="351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71" name="Oval 27"/>
          <p:cNvSpPr>
            <a:spLocks noChangeArrowheads="1"/>
          </p:cNvSpPr>
          <p:nvPr/>
        </p:nvSpPr>
        <p:spPr bwMode="auto">
          <a:xfrm>
            <a:off x="2970210" y="3930649"/>
            <a:ext cx="90487" cy="90487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2" name="Oval 28"/>
          <p:cNvSpPr>
            <a:spLocks noChangeArrowheads="1"/>
          </p:cNvSpPr>
          <p:nvPr/>
        </p:nvSpPr>
        <p:spPr bwMode="auto">
          <a:xfrm>
            <a:off x="4570410" y="4662486"/>
            <a:ext cx="90487" cy="90488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>
            <a:off x="3016247" y="3976686"/>
            <a:ext cx="1600200" cy="7318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75" name="Oval 31"/>
          <p:cNvSpPr>
            <a:spLocks noChangeArrowheads="1"/>
          </p:cNvSpPr>
          <p:nvPr/>
        </p:nvSpPr>
        <p:spPr bwMode="auto">
          <a:xfrm>
            <a:off x="3289297" y="4068761"/>
            <a:ext cx="90488" cy="90488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7" name="Oval 33"/>
          <p:cNvSpPr>
            <a:spLocks noChangeArrowheads="1"/>
          </p:cNvSpPr>
          <p:nvPr/>
        </p:nvSpPr>
        <p:spPr bwMode="auto">
          <a:xfrm>
            <a:off x="3609972" y="4251324"/>
            <a:ext cx="90488" cy="90487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8" name="Oval 34"/>
          <p:cNvSpPr>
            <a:spLocks noChangeArrowheads="1"/>
          </p:cNvSpPr>
          <p:nvPr/>
        </p:nvSpPr>
        <p:spPr bwMode="auto">
          <a:xfrm>
            <a:off x="3930647" y="4389436"/>
            <a:ext cx="90488" cy="90488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79" name="Oval 35"/>
          <p:cNvSpPr>
            <a:spLocks noChangeArrowheads="1"/>
          </p:cNvSpPr>
          <p:nvPr/>
        </p:nvSpPr>
        <p:spPr bwMode="auto">
          <a:xfrm>
            <a:off x="4251322" y="4525961"/>
            <a:ext cx="90488" cy="90488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00" name="Rectangle 84"/>
          <p:cNvSpPr>
            <a:spLocks noChangeArrowheads="1"/>
          </p:cNvSpPr>
          <p:nvPr/>
        </p:nvSpPr>
        <p:spPr bwMode="auto">
          <a:xfrm>
            <a:off x="387311" y="4244964"/>
            <a:ext cx="8366125" cy="960438"/>
          </a:xfrm>
          <a:prstGeom prst="rect">
            <a:avLst/>
          </a:prstGeom>
          <a:solidFill>
            <a:srgbClr val="E3FFF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95" name="Rectangle 79"/>
          <p:cNvSpPr>
            <a:spLocks noChangeArrowheads="1"/>
          </p:cNvSpPr>
          <p:nvPr/>
        </p:nvSpPr>
        <p:spPr bwMode="auto">
          <a:xfrm>
            <a:off x="981036" y="2416164"/>
            <a:ext cx="7453312" cy="1417638"/>
          </a:xfrm>
          <a:prstGeom prst="rect">
            <a:avLst/>
          </a:prstGeom>
          <a:solidFill>
            <a:srgbClr val="FFE4C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</a:t>
            </a:r>
          </a:p>
        </p:txBody>
      </p:sp>
      <p:pic>
        <p:nvPicPr>
          <p:cNvPr id="214128" name="Picture 1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54877" y="4386258"/>
            <a:ext cx="621677" cy="736608"/>
          </a:xfrm>
          <a:noFill/>
          <a:ln/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181186" y="2944802"/>
            <a:ext cx="646112" cy="41433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Ins="18288" bIns="18288"/>
          <a:lstStyle/>
          <a:p>
            <a:r>
              <a:rPr lang="en-US" sz="1600" b="1"/>
              <a:t>UTR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2827298" y="2944802"/>
            <a:ext cx="709613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4376698" y="2944802"/>
            <a:ext cx="1158875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6051511" y="2944802"/>
            <a:ext cx="774700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36661" y="2736839"/>
            <a:ext cx="4514850" cy="207963"/>
            <a:chOff x="3816" y="5112"/>
            <a:chExt cx="5040" cy="36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816" y="5112"/>
              <a:ext cx="720" cy="360"/>
              <a:chOff x="2448" y="2160"/>
              <a:chExt cx="576" cy="360"/>
            </a:xfrm>
          </p:grpSpPr>
          <p:sp>
            <p:nvSpPr>
              <p:cNvPr id="214027" name="Line 11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28" name="Line 12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048" y="5112"/>
              <a:ext cx="936" cy="360"/>
              <a:chOff x="2448" y="2160"/>
              <a:chExt cx="576" cy="360"/>
            </a:xfrm>
          </p:grpSpPr>
          <p:sp>
            <p:nvSpPr>
              <p:cNvPr id="214030" name="Line 14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31" name="Line 15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8280" y="5112"/>
              <a:ext cx="576" cy="360"/>
              <a:chOff x="2448" y="2160"/>
              <a:chExt cx="576" cy="360"/>
            </a:xfrm>
          </p:grpSpPr>
          <p:sp>
            <p:nvSpPr>
              <p:cNvPr id="214033" name="Line 17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34" name="Line 18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6826211" y="2944802"/>
            <a:ext cx="966787" cy="41433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UTR</a:t>
            </a:r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2827298" y="2944802"/>
            <a:ext cx="65088" cy="414337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6761123" y="2944802"/>
            <a:ext cx="65088" cy="414337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4311611" y="2944802"/>
            <a:ext cx="65087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9" name="Rectangle 23"/>
          <p:cNvSpPr>
            <a:spLocks noChangeArrowheads="1"/>
          </p:cNvSpPr>
          <p:nvPr/>
        </p:nvSpPr>
        <p:spPr bwMode="auto">
          <a:xfrm>
            <a:off x="5535573" y="2944802"/>
            <a:ext cx="65088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0" name="Rectangle 24"/>
          <p:cNvSpPr>
            <a:spLocks noChangeArrowheads="1"/>
          </p:cNvSpPr>
          <p:nvPr/>
        </p:nvSpPr>
        <p:spPr bwMode="auto">
          <a:xfrm>
            <a:off x="5988011" y="2944802"/>
            <a:ext cx="63500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1536661" y="2944802"/>
            <a:ext cx="65087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2" name="Rectangle 26"/>
          <p:cNvSpPr>
            <a:spLocks noChangeArrowheads="1"/>
          </p:cNvSpPr>
          <p:nvPr/>
        </p:nvSpPr>
        <p:spPr bwMode="auto">
          <a:xfrm>
            <a:off x="2119273" y="2944802"/>
            <a:ext cx="61913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3" name="Rectangle 27"/>
          <p:cNvSpPr>
            <a:spLocks noChangeArrowheads="1"/>
          </p:cNvSpPr>
          <p:nvPr/>
        </p:nvSpPr>
        <p:spPr bwMode="auto">
          <a:xfrm>
            <a:off x="3536911" y="2944802"/>
            <a:ext cx="65087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2514561" y="2690802"/>
            <a:ext cx="6842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START</a:t>
            </a:r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6491248" y="2690802"/>
            <a:ext cx="600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STOP</a:t>
            </a:r>
          </a:p>
        </p:txBody>
      </p:sp>
      <p:sp>
        <p:nvSpPr>
          <p:cNvPr id="214047" name="Text Box 31"/>
          <p:cNvSpPr txBox="1">
            <a:spLocks noChangeArrowheads="1"/>
          </p:cNvSpPr>
          <p:nvPr/>
        </p:nvSpPr>
        <p:spPr bwMode="auto">
          <a:xfrm>
            <a:off x="5718136" y="3330564"/>
            <a:ext cx="7667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49" name="Text Box 33"/>
          <p:cNvSpPr txBox="1">
            <a:spLocks noChangeArrowheads="1"/>
          </p:cNvSpPr>
          <p:nvPr/>
        </p:nvSpPr>
        <p:spPr bwMode="auto">
          <a:xfrm>
            <a:off x="5200611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3975061" y="3330564"/>
            <a:ext cx="7667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51" name="Text Box 35"/>
          <p:cNvSpPr txBox="1">
            <a:spLocks noChangeArrowheads="1"/>
          </p:cNvSpPr>
          <p:nvPr/>
        </p:nvSpPr>
        <p:spPr bwMode="auto">
          <a:xfrm>
            <a:off x="3276561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52" name="Text Box 36"/>
          <p:cNvSpPr txBox="1">
            <a:spLocks noChangeArrowheads="1"/>
          </p:cNvSpPr>
          <p:nvPr/>
        </p:nvSpPr>
        <p:spPr bwMode="auto">
          <a:xfrm>
            <a:off x="1827173" y="3330564"/>
            <a:ext cx="7667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53" name="Text Box 37"/>
          <p:cNvSpPr txBox="1">
            <a:spLocks noChangeArrowheads="1"/>
          </p:cNvSpPr>
          <p:nvPr/>
        </p:nvSpPr>
        <p:spPr bwMode="auto">
          <a:xfrm>
            <a:off x="1214398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54" name="Oval 38"/>
          <p:cNvSpPr>
            <a:spLocks noChangeArrowheads="1"/>
          </p:cNvSpPr>
          <p:nvPr/>
        </p:nvSpPr>
        <p:spPr bwMode="auto">
          <a:xfrm>
            <a:off x="3775036" y="2965439"/>
            <a:ext cx="428625" cy="319088"/>
          </a:xfrm>
          <a:prstGeom prst="ellipse">
            <a:avLst/>
          </a:prstGeom>
          <a:solidFill>
            <a:srgbClr val="C7FDC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NXE</a:t>
            </a:r>
          </a:p>
        </p:txBody>
      </p:sp>
      <p:sp>
        <p:nvSpPr>
          <p:cNvPr id="214059" name="Rectangle 43"/>
          <p:cNvSpPr>
            <a:spLocks noChangeArrowheads="1"/>
          </p:cNvSpPr>
          <p:nvPr/>
        </p:nvSpPr>
        <p:spPr bwMode="auto">
          <a:xfrm>
            <a:off x="981036" y="2944802"/>
            <a:ext cx="555625" cy="41433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/>
          <a:lstStyle/>
          <a:p>
            <a:r>
              <a:rPr lang="en-US" sz="1600" b="1"/>
              <a:t>UTR</a:t>
            </a:r>
          </a:p>
        </p:txBody>
      </p:sp>
      <p:sp>
        <p:nvSpPr>
          <p:cNvPr id="214060" name="Rectangle 44"/>
          <p:cNvSpPr>
            <a:spLocks noChangeArrowheads="1"/>
          </p:cNvSpPr>
          <p:nvPr/>
        </p:nvSpPr>
        <p:spPr bwMode="auto">
          <a:xfrm>
            <a:off x="2181186" y="2944802"/>
            <a:ext cx="646112" cy="41433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Ins="18288" bIns="18288"/>
          <a:lstStyle/>
          <a:p>
            <a:r>
              <a:rPr lang="en-US" sz="1600" b="1"/>
              <a:t>UTR</a:t>
            </a:r>
          </a:p>
        </p:txBody>
      </p:sp>
      <p:sp>
        <p:nvSpPr>
          <p:cNvPr id="214061" name="Rectangle 45"/>
          <p:cNvSpPr>
            <a:spLocks noChangeArrowheads="1"/>
          </p:cNvSpPr>
          <p:nvPr/>
        </p:nvSpPr>
        <p:spPr bwMode="auto">
          <a:xfrm>
            <a:off x="2827298" y="2944802"/>
            <a:ext cx="709613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sp>
        <p:nvSpPr>
          <p:cNvPr id="214062" name="Rectangle 46"/>
          <p:cNvSpPr>
            <a:spLocks noChangeArrowheads="1"/>
          </p:cNvSpPr>
          <p:nvPr/>
        </p:nvSpPr>
        <p:spPr bwMode="auto">
          <a:xfrm>
            <a:off x="4376698" y="2944802"/>
            <a:ext cx="1158875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sp>
        <p:nvSpPr>
          <p:cNvPr id="214063" name="Rectangle 47"/>
          <p:cNvSpPr>
            <a:spLocks noChangeArrowheads="1"/>
          </p:cNvSpPr>
          <p:nvPr/>
        </p:nvSpPr>
        <p:spPr bwMode="auto">
          <a:xfrm>
            <a:off x="6051511" y="2944802"/>
            <a:ext cx="774700" cy="414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CDS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536661" y="2736839"/>
            <a:ext cx="4514850" cy="207963"/>
            <a:chOff x="3816" y="5112"/>
            <a:chExt cx="5040" cy="360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3816" y="5112"/>
              <a:ext cx="720" cy="360"/>
              <a:chOff x="2448" y="2160"/>
              <a:chExt cx="576" cy="360"/>
            </a:xfrm>
          </p:grpSpPr>
          <p:sp>
            <p:nvSpPr>
              <p:cNvPr id="214066" name="Line 50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67" name="Line 51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6048" y="5112"/>
              <a:ext cx="936" cy="360"/>
              <a:chOff x="2448" y="2160"/>
              <a:chExt cx="576" cy="360"/>
            </a:xfrm>
          </p:grpSpPr>
          <p:sp>
            <p:nvSpPr>
              <p:cNvPr id="214069" name="Line 53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70" name="Line 54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8280" y="5112"/>
              <a:ext cx="576" cy="360"/>
              <a:chOff x="2448" y="2160"/>
              <a:chExt cx="576" cy="360"/>
            </a:xfrm>
          </p:grpSpPr>
          <p:sp>
            <p:nvSpPr>
              <p:cNvPr id="214072" name="Line 56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73" name="Line 57"/>
              <p:cNvSpPr>
                <a:spLocks noChangeShapeType="1"/>
              </p:cNvSpPr>
              <p:nvPr/>
            </p:nvSpPr>
            <p:spPr bwMode="auto">
              <a:xfrm flipH="1" flipV="1">
                <a:off x="2736" y="2160"/>
                <a:ext cx="288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4074" name="Rectangle 58"/>
          <p:cNvSpPr>
            <a:spLocks noChangeArrowheads="1"/>
          </p:cNvSpPr>
          <p:nvPr/>
        </p:nvSpPr>
        <p:spPr bwMode="auto">
          <a:xfrm>
            <a:off x="6826211" y="2944802"/>
            <a:ext cx="966787" cy="41433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UTR</a:t>
            </a:r>
          </a:p>
        </p:txBody>
      </p:sp>
      <p:sp>
        <p:nvSpPr>
          <p:cNvPr id="214075" name="Rectangle 59"/>
          <p:cNvSpPr>
            <a:spLocks noChangeArrowheads="1"/>
          </p:cNvSpPr>
          <p:nvPr/>
        </p:nvSpPr>
        <p:spPr bwMode="auto">
          <a:xfrm>
            <a:off x="2827298" y="2944802"/>
            <a:ext cx="65088" cy="414337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6" name="Rectangle 60"/>
          <p:cNvSpPr>
            <a:spLocks noChangeArrowheads="1"/>
          </p:cNvSpPr>
          <p:nvPr/>
        </p:nvSpPr>
        <p:spPr bwMode="auto">
          <a:xfrm>
            <a:off x="6761123" y="2944802"/>
            <a:ext cx="65088" cy="414337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7" name="Rectangle 61"/>
          <p:cNvSpPr>
            <a:spLocks noChangeArrowheads="1"/>
          </p:cNvSpPr>
          <p:nvPr/>
        </p:nvSpPr>
        <p:spPr bwMode="auto">
          <a:xfrm>
            <a:off x="4311611" y="2944802"/>
            <a:ext cx="65087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8" name="Rectangle 62"/>
          <p:cNvSpPr>
            <a:spLocks noChangeArrowheads="1"/>
          </p:cNvSpPr>
          <p:nvPr/>
        </p:nvSpPr>
        <p:spPr bwMode="auto">
          <a:xfrm>
            <a:off x="5535573" y="2944802"/>
            <a:ext cx="65088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9" name="Rectangle 63"/>
          <p:cNvSpPr>
            <a:spLocks noChangeArrowheads="1"/>
          </p:cNvSpPr>
          <p:nvPr/>
        </p:nvSpPr>
        <p:spPr bwMode="auto">
          <a:xfrm>
            <a:off x="5988011" y="2944802"/>
            <a:ext cx="63500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80" name="Rectangle 64"/>
          <p:cNvSpPr>
            <a:spLocks noChangeArrowheads="1"/>
          </p:cNvSpPr>
          <p:nvPr/>
        </p:nvSpPr>
        <p:spPr bwMode="auto">
          <a:xfrm>
            <a:off x="1536661" y="2944802"/>
            <a:ext cx="65087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81" name="Rectangle 65"/>
          <p:cNvSpPr>
            <a:spLocks noChangeArrowheads="1"/>
          </p:cNvSpPr>
          <p:nvPr/>
        </p:nvSpPr>
        <p:spPr bwMode="auto">
          <a:xfrm>
            <a:off x="2119273" y="2944802"/>
            <a:ext cx="61913" cy="414337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82" name="Rectangle 66"/>
          <p:cNvSpPr>
            <a:spLocks noChangeArrowheads="1"/>
          </p:cNvSpPr>
          <p:nvPr/>
        </p:nvSpPr>
        <p:spPr bwMode="auto">
          <a:xfrm>
            <a:off x="3536911" y="2944802"/>
            <a:ext cx="65087" cy="414337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83" name="Text Box 67"/>
          <p:cNvSpPr txBox="1">
            <a:spLocks noChangeArrowheads="1"/>
          </p:cNvSpPr>
          <p:nvPr/>
        </p:nvSpPr>
        <p:spPr bwMode="auto">
          <a:xfrm>
            <a:off x="2514561" y="2690802"/>
            <a:ext cx="6842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START</a:t>
            </a:r>
          </a:p>
        </p:txBody>
      </p:sp>
      <p:sp>
        <p:nvSpPr>
          <p:cNvPr id="214084" name="Text Box 68"/>
          <p:cNvSpPr txBox="1">
            <a:spLocks noChangeArrowheads="1"/>
          </p:cNvSpPr>
          <p:nvPr/>
        </p:nvSpPr>
        <p:spPr bwMode="auto">
          <a:xfrm>
            <a:off x="6491248" y="2690802"/>
            <a:ext cx="600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STOP</a:t>
            </a:r>
          </a:p>
        </p:txBody>
      </p:sp>
      <p:sp>
        <p:nvSpPr>
          <p:cNvPr id="214085" name="Text Box 69"/>
          <p:cNvSpPr txBox="1">
            <a:spLocks noChangeArrowheads="1"/>
          </p:cNvSpPr>
          <p:nvPr/>
        </p:nvSpPr>
        <p:spPr bwMode="auto">
          <a:xfrm>
            <a:off x="5718136" y="3330564"/>
            <a:ext cx="7667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86" name="Text Box 70"/>
          <p:cNvSpPr txBox="1">
            <a:spLocks noChangeArrowheads="1"/>
          </p:cNvSpPr>
          <p:nvPr/>
        </p:nvSpPr>
        <p:spPr bwMode="auto">
          <a:xfrm>
            <a:off x="5200611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87" name="Text Box 71"/>
          <p:cNvSpPr txBox="1">
            <a:spLocks noChangeArrowheads="1"/>
          </p:cNvSpPr>
          <p:nvPr/>
        </p:nvSpPr>
        <p:spPr bwMode="auto">
          <a:xfrm>
            <a:off x="3975061" y="3330564"/>
            <a:ext cx="7667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88" name="Text Box 72"/>
          <p:cNvSpPr txBox="1">
            <a:spLocks noChangeArrowheads="1"/>
          </p:cNvSpPr>
          <p:nvPr/>
        </p:nvSpPr>
        <p:spPr bwMode="auto">
          <a:xfrm>
            <a:off x="3276561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89" name="Text Box 73"/>
          <p:cNvSpPr txBox="1">
            <a:spLocks noChangeArrowheads="1"/>
          </p:cNvSpPr>
          <p:nvPr/>
        </p:nvSpPr>
        <p:spPr bwMode="auto">
          <a:xfrm>
            <a:off x="1827173" y="3330564"/>
            <a:ext cx="7667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acceptor</a:t>
            </a:r>
          </a:p>
        </p:txBody>
      </p:sp>
      <p:sp>
        <p:nvSpPr>
          <p:cNvPr id="214090" name="Text Box 74"/>
          <p:cNvSpPr txBox="1">
            <a:spLocks noChangeArrowheads="1"/>
          </p:cNvSpPr>
          <p:nvPr/>
        </p:nvSpPr>
        <p:spPr bwMode="auto">
          <a:xfrm>
            <a:off x="1214398" y="3330564"/>
            <a:ext cx="5715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donor</a:t>
            </a:r>
          </a:p>
        </p:txBody>
      </p:sp>
      <p:sp>
        <p:nvSpPr>
          <p:cNvPr id="214091" name="Oval 75"/>
          <p:cNvSpPr>
            <a:spLocks noChangeArrowheads="1"/>
          </p:cNvSpPr>
          <p:nvPr/>
        </p:nvSpPr>
        <p:spPr bwMode="auto">
          <a:xfrm>
            <a:off x="3775036" y="2965439"/>
            <a:ext cx="428625" cy="319088"/>
          </a:xfrm>
          <a:prstGeom prst="ellipse">
            <a:avLst/>
          </a:prstGeom>
          <a:solidFill>
            <a:srgbClr val="C7FDC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NXE</a:t>
            </a:r>
          </a:p>
        </p:txBody>
      </p:sp>
      <p:sp>
        <p:nvSpPr>
          <p:cNvPr id="214093" name="Oval 77"/>
          <p:cNvSpPr>
            <a:spLocks noChangeArrowheads="1"/>
          </p:cNvSpPr>
          <p:nvPr/>
        </p:nvSpPr>
        <p:spPr bwMode="auto">
          <a:xfrm>
            <a:off x="3770273" y="2965439"/>
            <a:ext cx="428625" cy="319088"/>
          </a:xfrm>
          <a:prstGeom prst="ellipse">
            <a:avLst/>
          </a:prstGeom>
          <a:solidFill>
            <a:srgbClr val="C7FDC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NXE</a:t>
            </a:r>
          </a:p>
        </p:txBody>
      </p:sp>
      <p:sp>
        <p:nvSpPr>
          <p:cNvPr id="214094" name="Oval 78"/>
          <p:cNvSpPr>
            <a:spLocks noChangeArrowheads="1"/>
          </p:cNvSpPr>
          <p:nvPr/>
        </p:nvSpPr>
        <p:spPr bwMode="auto">
          <a:xfrm>
            <a:off x="1255673" y="4610089"/>
            <a:ext cx="457200" cy="31908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NGE</a:t>
            </a:r>
          </a:p>
        </p:txBody>
      </p:sp>
      <p:sp>
        <p:nvSpPr>
          <p:cNvPr id="214096" name="Text Box 80"/>
          <p:cNvSpPr txBox="1">
            <a:spLocks noChangeArrowheads="1"/>
          </p:cNvSpPr>
          <p:nvPr/>
        </p:nvSpPr>
        <p:spPr bwMode="auto">
          <a:xfrm>
            <a:off x="3970298" y="2393939"/>
            <a:ext cx="584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G</a:t>
            </a:r>
            <a:r>
              <a:rPr lang="en-US" sz="1200" b="1"/>
              <a:t>ene</a:t>
            </a:r>
          </a:p>
        </p:txBody>
      </p:sp>
      <p:sp>
        <p:nvSpPr>
          <p:cNvPr id="214097" name="Oval 81"/>
          <p:cNvSpPr>
            <a:spLocks noChangeArrowheads="1"/>
          </p:cNvSpPr>
          <p:nvPr/>
        </p:nvSpPr>
        <p:spPr bwMode="auto">
          <a:xfrm>
            <a:off x="2535198" y="4616439"/>
            <a:ext cx="1417638" cy="31908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NGE</a:t>
            </a:r>
          </a:p>
        </p:txBody>
      </p:sp>
      <p:sp>
        <p:nvSpPr>
          <p:cNvPr id="214101" name="Oval 85"/>
          <p:cNvSpPr>
            <a:spLocks noChangeArrowheads="1"/>
          </p:cNvSpPr>
          <p:nvPr/>
        </p:nvSpPr>
        <p:spPr bwMode="auto">
          <a:xfrm>
            <a:off x="7907333" y="2965439"/>
            <a:ext cx="428625" cy="319088"/>
          </a:xfrm>
          <a:prstGeom prst="ellipse">
            <a:avLst/>
          </a:prstGeom>
          <a:solidFill>
            <a:srgbClr val="C7FDC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/>
              <a:t>NXE</a:t>
            </a:r>
          </a:p>
        </p:txBody>
      </p:sp>
      <p:sp>
        <p:nvSpPr>
          <p:cNvPr id="214104" name="Rectangle 88"/>
          <p:cNvSpPr>
            <a:spLocks noChangeArrowheads="1"/>
          </p:cNvSpPr>
          <p:nvPr/>
        </p:nvSpPr>
        <p:spPr bwMode="auto">
          <a:xfrm>
            <a:off x="8434348" y="2416164"/>
            <a:ext cx="320675" cy="1417638"/>
          </a:xfrm>
          <a:prstGeom prst="rect">
            <a:avLst/>
          </a:prstGeom>
          <a:solidFill>
            <a:srgbClr val="E3FFF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05" name="Rectangle 89"/>
          <p:cNvSpPr>
            <a:spLocks noChangeArrowheads="1"/>
          </p:cNvSpPr>
          <p:nvPr/>
        </p:nvSpPr>
        <p:spPr bwMode="auto">
          <a:xfrm>
            <a:off x="387311" y="2416164"/>
            <a:ext cx="595312" cy="1417638"/>
          </a:xfrm>
          <a:prstGeom prst="rect">
            <a:avLst/>
          </a:prstGeom>
          <a:solidFill>
            <a:srgbClr val="E3FFF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07" name="Text Box 91"/>
          <p:cNvSpPr txBox="1">
            <a:spLocks noChangeArrowheads="1"/>
          </p:cNvSpPr>
          <p:nvPr/>
        </p:nvSpPr>
        <p:spPr bwMode="auto">
          <a:xfrm rot="16200000">
            <a:off x="-169108" y="2972583"/>
            <a:ext cx="14176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Neutral</a:t>
            </a:r>
          </a:p>
        </p:txBody>
      </p:sp>
      <p:sp>
        <p:nvSpPr>
          <p:cNvPr id="214108" name="Text Box 92"/>
          <p:cNvSpPr txBox="1">
            <a:spLocks noChangeArrowheads="1"/>
          </p:cNvSpPr>
          <p:nvPr/>
        </p:nvSpPr>
        <p:spPr bwMode="auto">
          <a:xfrm rot="16200000">
            <a:off x="7877929" y="2972583"/>
            <a:ext cx="14176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Neutral</a:t>
            </a:r>
          </a:p>
        </p:txBody>
      </p:sp>
      <p:sp>
        <p:nvSpPr>
          <p:cNvPr id="214109" name="Text Box 93"/>
          <p:cNvSpPr txBox="1">
            <a:spLocks noChangeArrowheads="1"/>
          </p:cNvSpPr>
          <p:nvPr/>
        </p:nvSpPr>
        <p:spPr bwMode="auto">
          <a:xfrm rot="16200000">
            <a:off x="59492" y="4572783"/>
            <a:ext cx="9604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Neutral</a:t>
            </a:r>
          </a:p>
        </p:txBody>
      </p:sp>
      <p:sp>
        <p:nvSpPr>
          <p:cNvPr id="214110" name="Line 94"/>
          <p:cNvSpPr>
            <a:spLocks noChangeShapeType="1"/>
          </p:cNvSpPr>
          <p:nvPr/>
        </p:nvSpPr>
        <p:spPr bwMode="auto">
          <a:xfrm>
            <a:off x="1530311" y="4930764"/>
            <a:ext cx="411162" cy="639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111" name="Text Box 95"/>
          <p:cNvSpPr txBox="1">
            <a:spLocks noChangeArrowheads="1"/>
          </p:cNvSpPr>
          <p:nvPr/>
        </p:nvSpPr>
        <p:spPr bwMode="auto">
          <a:xfrm rot="21600000">
            <a:off x="1941473" y="5434002"/>
            <a:ext cx="18367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Non-Gene Conserved Element</a:t>
            </a:r>
          </a:p>
        </p:txBody>
      </p:sp>
      <p:sp>
        <p:nvSpPr>
          <p:cNvPr id="214112" name="Text Box 96"/>
          <p:cNvSpPr txBox="1">
            <a:spLocks noChangeArrowheads="1"/>
          </p:cNvSpPr>
          <p:nvPr/>
        </p:nvSpPr>
        <p:spPr bwMode="auto">
          <a:xfrm>
            <a:off x="6065813" y="1808130"/>
            <a:ext cx="18367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dirty="0"/>
              <a:t>Non-Exon</a:t>
            </a:r>
          </a:p>
          <a:p>
            <a:pPr algn="r"/>
            <a:r>
              <a:rPr lang="en-US" sz="1400" dirty="0"/>
              <a:t>Conserved Element</a:t>
            </a:r>
          </a:p>
        </p:txBody>
      </p:sp>
      <p:sp>
        <p:nvSpPr>
          <p:cNvPr id="214113" name="Line 97"/>
          <p:cNvSpPr>
            <a:spLocks noChangeShapeType="1"/>
          </p:cNvSpPr>
          <p:nvPr/>
        </p:nvSpPr>
        <p:spPr bwMode="auto">
          <a:xfrm>
            <a:off x="7769219" y="2314548"/>
            <a:ext cx="298416" cy="6048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114" name="Rectangle 98"/>
          <p:cNvSpPr>
            <a:spLocks noChangeArrowheads="1"/>
          </p:cNvSpPr>
          <p:nvPr/>
        </p:nvSpPr>
        <p:spPr bwMode="auto">
          <a:xfrm>
            <a:off x="5233948" y="4625964"/>
            <a:ext cx="182563" cy="3206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15" name="Rectangle 99"/>
          <p:cNvSpPr>
            <a:spLocks noChangeArrowheads="1"/>
          </p:cNvSpPr>
          <p:nvPr/>
        </p:nvSpPr>
        <p:spPr bwMode="auto">
          <a:xfrm>
            <a:off x="5416511" y="4625964"/>
            <a:ext cx="182562" cy="320675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16" name="Rectangle 100"/>
          <p:cNvSpPr>
            <a:spLocks noChangeArrowheads="1"/>
          </p:cNvSpPr>
          <p:nvPr/>
        </p:nvSpPr>
        <p:spPr bwMode="auto">
          <a:xfrm>
            <a:off x="5599073" y="4625964"/>
            <a:ext cx="182563" cy="3206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17" name="Rectangle 101"/>
          <p:cNvSpPr>
            <a:spLocks noChangeArrowheads="1"/>
          </p:cNvSpPr>
          <p:nvPr/>
        </p:nvSpPr>
        <p:spPr bwMode="auto">
          <a:xfrm>
            <a:off x="5781636" y="4625964"/>
            <a:ext cx="182562" cy="320675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18" name="Line 102"/>
          <p:cNvSpPr>
            <a:spLocks noChangeShapeType="1"/>
          </p:cNvSpPr>
          <p:nvPr/>
        </p:nvSpPr>
        <p:spPr bwMode="auto">
          <a:xfrm flipH="1">
            <a:off x="5416511" y="5006964"/>
            <a:ext cx="182562" cy="501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119" name="Text Box 103"/>
          <p:cNvSpPr txBox="1">
            <a:spLocks noChangeArrowheads="1"/>
          </p:cNvSpPr>
          <p:nvPr/>
        </p:nvSpPr>
        <p:spPr bwMode="auto">
          <a:xfrm rot="21600000">
            <a:off x="4684673" y="5524489"/>
            <a:ext cx="1279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Simple repeat</a:t>
            </a:r>
          </a:p>
        </p:txBody>
      </p:sp>
      <p:sp>
        <p:nvSpPr>
          <p:cNvPr id="214130" name="Line 114"/>
          <p:cNvSpPr>
            <a:spLocks noChangeShapeType="1"/>
          </p:cNvSpPr>
          <p:nvPr/>
        </p:nvSpPr>
        <p:spPr bwMode="auto">
          <a:xfrm flipH="1">
            <a:off x="7564398" y="5022839"/>
            <a:ext cx="138113" cy="639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131" name="Text Box 115"/>
          <p:cNvSpPr txBox="1">
            <a:spLocks noChangeArrowheads="1"/>
          </p:cNvSpPr>
          <p:nvPr/>
        </p:nvSpPr>
        <p:spPr bwMode="auto">
          <a:xfrm rot="21600000">
            <a:off x="7016711" y="5662602"/>
            <a:ext cx="1279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CpG island</a:t>
            </a:r>
          </a:p>
        </p:txBody>
      </p:sp>
      <p:sp>
        <p:nvSpPr>
          <p:cNvPr id="214132" name="Text Box 116"/>
          <p:cNvSpPr txBox="1">
            <a:spLocks noChangeArrowheads="1"/>
          </p:cNvSpPr>
          <p:nvPr/>
        </p:nvSpPr>
        <p:spPr bwMode="auto">
          <a:xfrm rot="21600000">
            <a:off x="7291348" y="4838689"/>
            <a:ext cx="685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CpG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5325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/>
              <a:t>Every base has </a:t>
            </a:r>
            <a:r>
              <a:rPr lang="en-US" dirty="0" smtClean="0"/>
              <a:t>“accept probability”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Accept</a:t>
            </a:r>
            <a:endParaRPr lang="en-US" i="1" baseline="30000" dirty="0"/>
          </a:p>
          <a:p>
            <a:pPr lvl="1"/>
            <a:r>
              <a:rPr lang="en-US" dirty="0"/>
              <a:t>Probability that a mutation is accepted</a:t>
            </a:r>
          </a:p>
          <a:p>
            <a:pPr lvl="1"/>
            <a:r>
              <a:rPr lang="en-US" dirty="0"/>
              <a:t>Same for all </a:t>
            </a:r>
            <a:r>
              <a:rPr lang="en-US" dirty="0" smtClean="0"/>
              <a:t>mutations (subst., </a:t>
            </a:r>
            <a:r>
              <a:rPr lang="en-US" dirty="0"/>
              <a:t>delete, insert...)</a:t>
            </a:r>
          </a:p>
          <a:p>
            <a:r>
              <a:rPr lang="en-US" dirty="0"/>
              <a:t>Special </a:t>
            </a:r>
            <a:r>
              <a:rPr lang="en-US" dirty="0" smtClean="0"/>
              <a:t>cases </a:t>
            </a:r>
            <a:r>
              <a:rPr lang="en-US" dirty="0"/>
              <a:t>for coding sequence</a:t>
            </a:r>
          </a:p>
          <a:p>
            <a:pPr lvl="1"/>
            <a:r>
              <a:rPr lang="en-US" dirty="0"/>
              <a:t>20x20 amino acid substitution probability table</a:t>
            </a:r>
          </a:p>
          <a:p>
            <a:pPr lvl="2"/>
            <a:r>
              <a:rPr lang="en-US" dirty="0"/>
              <a:t>Accept </a:t>
            </a:r>
            <a:r>
              <a:rPr lang="en-US" dirty="0" err="1"/>
              <a:t>prob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i="1" baseline="30000" dirty="0"/>
              <a:t>Accept</a:t>
            </a:r>
            <a:r>
              <a:rPr lang="en-US" i="1" baseline="-25000" dirty="0"/>
              <a:t>1st base in codon</a:t>
            </a:r>
            <a:r>
              <a:rPr lang="en-US" i="1" dirty="0"/>
              <a:t> </a:t>
            </a:r>
            <a:r>
              <a:rPr lang="en-US" dirty="0"/>
              <a:t>x </a:t>
            </a:r>
            <a:r>
              <a:rPr lang="en-US" i="1" dirty="0" err="1"/>
              <a:t>P</a:t>
            </a:r>
            <a:r>
              <a:rPr lang="en-US" i="1" baseline="-25000" dirty="0" err="1"/>
              <a:t>a.a</a:t>
            </a:r>
            <a:r>
              <a:rPr lang="en-US" i="1" baseline="-25000" dirty="0"/>
              <a:t>. accept</a:t>
            </a:r>
            <a:endParaRPr lang="en-US" dirty="0"/>
          </a:p>
          <a:p>
            <a:pPr lvl="1"/>
            <a:r>
              <a:rPr lang="en-US" dirty="0"/>
              <a:t>Frame preserved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225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Events proposed at fixed rates (neutral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Locus selected at random, uniform distribution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Accept probability computed from </a:t>
            </a:r>
            <a:r>
              <a:rPr lang="en-US" sz="2800" i="1" dirty="0" err="1"/>
              <a:t>P</a:t>
            </a:r>
            <a:r>
              <a:rPr lang="en-US" sz="2800" i="1" baseline="30000" dirty="0" err="1"/>
              <a:t>Accept</a:t>
            </a:r>
            <a:r>
              <a:rPr lang="en-US" sz="2800" dirty="0" err="1"/>
              <a:t>’s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Multiple bases =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Equivalent to accept (mutate 1 AND mutate 2 ... )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230423" y="4856178"/>
            <a:ext cx="1006475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0.3</a:t>
            </a: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3190860" y="4856178"/>
            <a:ext cx="1006475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0.8</a:t>
            </a: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4203696" y="4856178"/>
            <a:ext cx="1006475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0.5</a:t>
            </a:r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5216533" y="4856178"/>
            <a:ext cx="1012836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0.4</a:t>
            </a:r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>
            <a:off x="1689096" y="5175266"/>
            <a:ext cx="3667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6307134" y="5175266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26" name="Text Box 18"/>
          <p:cNvSpPr txBox="1">
            <a:spLocks noChangeArrowheads="1"/>
          </p:cNvSpPr>
          <p:nvPr/>
        </p:nvSpPr>
        <p:spPr bwMode="auto">
          <a:xfrm>
            <a:off x="3060696" y="4352941"/>
            <a:ext cx="228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 dirty="0" err="1" smtClean="0">
                <a:solidFill>
                  <a:srgbClr val="FF3300"/>
                </a:solidFill>
              </a:rPr>
              <a:t>P</a:t>
            </a:r>
            <a:r>
              <a:rPr lang="en-US" sz="1600" i="1" baseline="30000" dirty="0" err="1" smtClean="0">
                <a:solidFill>
                  <a:srgbClr val="FF3300"/>
                </a:solidFill>
              </a:rPr>
              <a:t>Accept</a:t>
            </a:r>
            <a:r>
              <a:rPr lang="en-US" sz="1600" i="1" baseline="30000" dirty="0" smtClean="0">
                <a:solidFill>
                  <a:srgbClr val="FF3300"/>
                </a:solidFill>
              </a:rPr>
              <a:t> </a:t>
            </a:r>
            <a:r>
              <a:rPr lang="en-US" sz="1600" dirty="0">
                <a:solidFill>
                  <a:srgbClr val="FF3300"/>
                </a:solidFill>
              </a:rPr>
              <a:t>= 0.8 x 0.5 = 0.4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06643" y="5546748"/>
            <a:ext cx="1006475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190860" y="5546748"/>
            <a:ext cx="1028733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03697" y="5546748"/>
            <a:ext cx="1020784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222893" y="5546748"/>
            <a:ext cx="1006475" cy="685800"/>
          </a:xfrm>
          <a:prstGeom prst="rect">
            <a:avLst/>
          </a:prstGeom>
          <a:solidFill>
            <a:srgbClr val="EAEAE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22225" name="Rectangle 17"/>
          <p:cNvSpPr>
            <a:spLocks noChangeArrowheads="1"/>
          </p:cNvSpPr>
          <p:nvPr/>
        </p:nvSpPr>
        <p:spPr bwMode="auto">
          <a:xfrm>
            <a:off x="3060696" y="4719653"/>
            <a:ext cx="2286000" cy="960438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model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Coding sequence (CDS)</a:t>
            </a:r>
          </a:p>
          <a:p>
            <a:pPr lvl="1"/>
            <a:r>
              <a:rPr lang="en-US"/>
              <a:t>Amino acid substitution, frame preserved</a:t>
            </a:r>
          </a:p>
          <a:p>
            <a:r>
              <a:rPr lang="en-US"/>
              <a:t>UTRs</a:t>
            </a:r>
          </a:p>
          <a:p>
            <a:r>
              <a:rPr lang="en-US"/>
              <a:t>Splice sites</a:t>
            </a:r>
          </a:p>
          <a:p>
            <a:pPr lvl="1"/>
            <a:r>
              <a:rPr lang="en-US"/>
              <a:t>2 donor, 2 acceptor sites with </a:t>
            </a:r>
            <a:r>
              <a:rPr lang="en-US" i="1"/>
              <a:t>P</a:t>
            </a:r>
            <a:r>
              <a:rPr lang="en-US" i="1" baseline="30000"/>
              <a:t>Accept</a:t>
            </a:r>
            <a:r>
              <a:rPr lang="en-US" i="1"/>
              <a:t>=</a:t>
            </a:r>
            <a:r>
              <a:rPr lang="en-US"/>
              <a:t>0</a:t>
            </a:r>
          </a:p>
          <a:p>
            <a:r>
              <a:rPr lang="en-US"/>
              <a:t>Non-exon elements (NXEs)</a:t>
            </a:r>
          </a:p>
          <a:p>
            <a:pPr lvl="1"/>
            <a:r>
              <a:rPr lang="en-US" i="1"/>
              <a:t>P</a:t>
            </a:r>
            <a:r>
              <a:rPr lang="en-US" i="1" baseline="30000"/>
              <a:t>Accept</a:t>
            </a:r>
            <a:r>
              <a:rPr lang="en-US" i="1"/>
              <a:t>&lt;</a:t>
            </a:r>
            <a:r>
              <a:rPr lang="en-US"/>
              <a:t>1, no other special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EF7D8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1586</TotalTime>
  <Words>920</Words>
  <Application>Microsoft Office PowerPoint</Application>
  <PresentationFormat>On-screen Show (4:3)</PresentationFormat>
  <Paragraphs>347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Times New Roman</vt:lpstr>
      <vt:lpstr>Wingdings</vt:lpstr>
      <vt:lpstr>Courier New</vt:lpstr>
      <vt:lpstr>Module</vt:lpstr>
      <vt:lpstr>Slide 1</vt:lpstr>
      <vt:lpstr>Motivation</vt:lpstr>
      <vt:lpstr>Evolver</vt:lpstr>
      <vt:lpstr>Mutations</vt:lpstr>
      <vt:lpstr>Length-dependent rates</vt:lpstr>
      <vt:lpstr>Annotation</vt:lpstr>
      <vt:lpstr>Constraint</vt:lpstr>
      <vt:lpstr>Rejection</vt:lpstr>
      <vt:lpstr>Gene model</vt:lpstr>
      <vt:lpstr>Non-gene conserved elements</vt:lpstr>
      <vt:lpstr>Mobile elements</vt:lpstr>
      <vt:lpstr>Retro-posed pseudo-genes</vt:lpstr>
      <vt:lpstr>Gene duplication</vt:lpstr>
      <vt:lpstr>Constraint change events</vt:lpstr>
      <vt:lpstr>Gene structure changes</vt:lpstr>
      <vt:lpstr>Alignments</vt:lpstr>
      <vt:lpstr>Alignments</vt:lpstr>
      <vt:lpstr>Ancestral genome</vt:lpstr>
      <vt:lpstr>Ancestral annotations</vt:lpstr>
      <vt:lpstr>Generating NGEs and NXEs</vt:lpstr>
      <vt:lpstr>Generating NGEs and NXEs</vt:lpstr>
      <vt:lpstr>Validation</vt:lpstr>
      <vt:lpstr>Simulated human-mouse</vt:lpstr>
      <vt:lpstr>Real human-mouse</vt:lpstr>
      <vt:lpstr>Simulated human-dog</vt:lpstr>
      <vt:lpstr>Real human-dog</vt:lpstr>
      <vt:lpstr>Slide 27</vt:lpstr>
      <vt:lpstr>Evolver modules</vt:lpstr>
      <vt:lpstr>Cycles</vt:lpstr>
      <vt:lpstr>Time</vt:lpstr>
      <vt:lpstr>Memory and file sizes</vt:lpstr>
      <vt:lpstr>Collaborators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Evolver</dc:title>
  <dc:creator>bob</dc:creator>
  <cp:lastModifiedBy> </cp:lastModifiedBy>
  <cp:revision>248</cp:revision>
  <dcterms:created xsi:type="dcterms:W3CDTF">2007-04-11T15:04:27Z</dcterms:created>
  <dcterms:modified xsi:type="dcterms:W3CDTF">2009-09-02T23:37:58Z</dcterms:modified>
</cp:coreProperties>
</file>